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125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117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33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43.xml"/>
  <Override ContentType="application/vnd.openxmlformats-officedocument.presentationml.notesSlide+xml" PartName="/ppt/notesSlides/notesSlide151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119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148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135.xml"/>
  <Override ContentType="application/vnd.openxmlformats-officedocument.presentationml.notesSlide+xml" PartName="/ppt/notesSlides/notesSlide137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41.xml"/>
  <Override ContentType="application/vnd.openxmlformats-officedocument.presentationml.notesSlide+xml" PartName="/ppt/notesSlides/notesSlide153.xml"/>
  <Override ContentType="application/vnd.openxmlformats-officedocument.presentationml.notesSlide+xml" PartName="/ppt/notesSlides/notesSlide123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138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46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120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29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144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31.xml"/>
  <Override ContentType="application/vnd.openxmlformats-officedocument.presentationml.notesSlide+xml" PartName="/ppt/notesSlides/notesSlide127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150.xml"/>
  <Override ContentType="application/vnd.openxmlformats-officedocument.presentationml.notesSlide+xml" PartName="/ppt/notesSlides/notesSlide14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116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24.xml"/>
  <Override ContentType="application/vnd.openxmlformats-officedocument.presentationml.notesSlide+xml" PartName="/ppt/notesSlides/notesSlide126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1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152.xml"/>
  <Override ContentType="application/vnd.openxmlformats-officedocument.presentationml.notesSlide+xml" PartName="/ppt/notesSlides/notesSlide122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118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140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136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49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139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1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3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2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132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45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115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1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48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138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13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123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36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53.xml"/>
  <Override ContentType="application/vnd.openxmlformats-officedocument.presentationml.slide+xml" PartName="/ppt/slides/slide141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18.xml"/>
  <Override ContentType="application/vnd.openxmlformats-officedocument.presentationml.slide+xml" PartName="/ppt/slides/slide142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98.xml"/>
  <Override ContentType="application/vnd.openxmlformats-officedocument.presentationml.slide+xml" PartName="/ppt/slides/slide152.xml"/>
  <Override ContentType="application/vnd.openxmlformats-officedocument.presentationml.slide+xml" PartName="/ppt/slides/slide125.xml"/>
  <Override ContentType="application/vnd.openxmlformats-officedocument.presentationml.slide+xml" PartName="/ppt/slides/slide72.xml"/>
  <Override ContentType="application/vnd.openxmlformats-officedocument.presentationml.slide+xml" PartName="/ppt/slides/slide135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129.xml"/>
  <Override ContentType="application/vnd.openxmlformats-officedocument.presentationml.slide+xml" PartName="/ppt/slides/slide63.xml"/>
  <Override ContentType="application/vnd.openxmlformats-officedocument.presentationml.slide+xml" PartName="/ppt/slides/slide131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116.xml"/>
  <Override ContentType="application/vnd.openxmlformats-officedocument.presentationml.slide+xml" PartName="/ppt/slides/slide144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133.xml"/>
  <Override ContentType="application/vnd.openxmlformats-officedocument.presentationml.slide+xml" PartName="/ppt/slides/slide91.xml"/>
  <Override ContentType="application/vnd.openxmlformats-officedocument.presentationml.slide+xml" PartName="/ppt/slides/slide114.xml"/>
  <Override ContentType="application/vnd.openxmlformats-officedocument.presentationml.slide+xml" PartName="/ppt/slides/slide31.xml"/>
  <Override ContentType="application/vnd.openxmlformats-officedocument.presentationml.slide+xml" PartName="/ppt/slides/slide127.xml"/>
  <Override ContentType="application/vnd.openxmlformats-officedocument.presentationml.slide+xml" PartName="/ppt/slides/slide146.xml"/>
  <Override ContentType="application/vnd.openxmlformats-officedocument.presentationml.slide+xml" PartName="/ppt/slides/slide150.xml"/>
  <Override ContentType="application/vnd.openxmlformats-officedocument.presentationml.slide+xml" PartName="/ppt/slides/slide120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39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22.xml"/>
  <Override ContentType="application/vnd.openxmlformats-officedocument.presentationml.slide+xml" PartName="/ppt/slides/slide130.xml"/>
  <Override ContentType="application/vnd.openxmlformats-officedocument.presentationml.slide+xml" PartName="/ppt/slides/slide147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40.xml"/>
  <Override ContentType="application/vnd.openxmlformats-officedocument.presentationml.slide+xml" PartName="/ppt/slides/slide11.xml"/>
  <Override ContentType="application/vnd.openxmlformats-officedocument.presentationml.slide+xml" PartName="/ppt/slides/slide137.xml"/>
  <Override ContentType="application/vnd.openxmlformats-officedocument.presentationml.slide+xml" PartName="/ppt/slides/slide110.xml"/>
  <Override ContentType="application/vnd.openxmlformats-officedocument.presentationml.slide+xml" PartName="/ppt/slides/slide153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149.xml"/>
  <Override ContentType="application/vnd.openxmlformats-officedocument.presentationml.slide+xml" PartName="/ppt/slides/slide49.xml"/>
  <Override ContentType="application/vnd.openxmlformats-officedocument.presentationml.slide+xml" PartName="/ppt/slides/slide124.xml"/>
  <Override ContentType="application/vnd.openxmlformats-officedocument.presentationml.slide+xml" PartName="/ppt/slides/slide83.xml"/>
  <Override ContentType="application/vnd.openxmlformats-officedocument.presentationml.slide+xml" PartName="/ppt/slides/slide106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119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126.xml"/>
  <Override ContentType="application/vnd.openxmlformats-officedocument.presentationml.slide+xml" PartName="/ppt/slides/slide151.xml"/>
  <Override ContentType="application/vnd.openxmlformats-officedocument.presentationml.slide+xml" PartName="/ppt/slides/slide109.xml"/>
  <Override ContentType="application/vnd.openxmlformats-officedocument.presentationml.slide+xml" PartName="/ppt/slides/slide134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143.xml"/>
  <Override ContentType="application/vnd.openxmlformats-officedocument.presentationml.slide+xml" PartName="/ppt/slides/slide117.xml"/>
  <Override ContentType="application/vnd.openxmlformats-officedocument.presentationml.slide+xml" PartName="/ppt/slides/slide145.xml"/>
  <Override ContentType="application/vnd.openxmlformats-officedocument.presentationml.slide+xml" PartName="/ppt/slides/slide132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128.xml"/>
  <Override ContentType="application/vnd.openxmlformats-officedocument.presentationml.slide+xml" PartName="/ppt/slides/slide92.xml"/>
  <Override ContentType="application/vnd.openxmlformats-officedocument.presentationml.slide+xml" PartName="/ppt/slides/slide115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  <p:sldId id="354" r:id="rId104"/>
    <p:sldId id="355" r:id="rId105"/>
    <p:sldId id="356" r:id="rId106"/>
    <p:sldId id="357" r:id="rId107"/>
    <p:sldId id="358" r:id="rId108"/>
    <p:sldId id="359" r:id="rId109"/>
    <p:sldId id="360" r:id="rId110"/>
    <p:sldId id="361" r:id="rId111"/>
    <p:sldId id="362" r:id="rId112"/>
    <p:sldId id="363" r:id="rId113"/>
    <p:sldId id="364" r:id="rId114"/>
    <p:sldId id="365" r:id="rId115"/>
    <p:sldId id="366" r:id="rId116"/>
    <p:sldId id="367" r:id="rId117"/>
    <p:sldId id="368" r:id="rId118"/>
    <p:sldId id="369" r:id="rId119"/>
    <p:sldId id="370" r:id="rId120"/>
    <p:sldId id="371" r:id="rId121"/>
    <p:sldId id="372" r:id="rId122"/>
    <p:sldId id="373" r:id="rId123"/>
    <p:sldId id="374" r:id="rId124"/>
    <p:sldId id="375" r:id="rId125"/>
    <p:sldId id="376" r:id="rId126"/>
    <p:sldId id="377" r:id="rId127"/>
    <p:sldId id="378" r:id="rId128"/>
    <p:sldId id="379" r:id="rId129"/>
    <p:sldId id="380" r:id="rId130"/>
    <p:sldId id="381" r:id="rId131"/>
    <p:sldId id="382" r:id="rId132"/>
    <p:sldId id="383" r:id="rId133"/>
    <p:sldId id="384" r:id="rId134"/>
    <p:sldId id="385" r:id="rId135"/>
    <p:sldId id="386" r:id="rId136"/>
    <p:sldId id="387" r:id="rId137"/>
    <p:sldId id="388" r:id="rId138"/>
    <p:sldId id="389" r:id="rId139"/>
    <p:sldId id="390" r:id="rId140"/>
    <p:sldId id="391" r:id="rId141"/>
    <p:sldId id="392" r:id="rId142"/>
    <p:sldId id="393" r:id="rId143"/>
    <p:sldId id="394" r:id="rId144"/>
    <p:sldId id="395" r:id="rId145"/>
    <p:sldId id="396" r:id="rId146"/>
    <p:sldId id="397" r:id="rId147"/>
    <p:sldId id="398" r:id="rId148"/>
    <p:sldId id="399" r:id="rId149"/>
    <p:sldId id="400" r:id="rId150"/>
    <p:sldId id="401" r:id="rId151"/>
    <p:sldId id="402" r:id="rId152"/>
    <p:sldId id="403" r:id="rId153"/>
    <p:sldId id="404" r:id="rId154"/>
    <p:sldId id="405" r:id="rId155"/>
    <p:sldId id="406" r:id="rId156"/>
    <p:sldId id="407" r:id="rId157"/>
    <p:sldId id="408" r:id="rId158"/>
  </p:sldIdLst>
  <p:sldSz cy="6858000" cx="12192000"/>
  <p:notesSz cx="6858000" cy="9144000"/>
  <p:embeddedFontLst>
    <p:embeddedFont>
      <p:font typeface="Roboto"/>
      <p:regular r:id="rId159"/>
      <p:bold r:id="rId160"/>
      <p:italic r:id="rId161"/>
      <p:boldItalic r:id="rId162"/>
    </p:embeddedFont>
    <p:embeddedFont>
      <p:font typeface="Helvetica Neue"/>
      <p:regular r:id="rId163"/>
      <p:bold r:id="rId164"/>
      <p:italic r:id="rId165"/>
      <p:boldItalic r:id="rId16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605BA7A-3E15-4EE7-9963-05761346477F}">
  <a:tblStyle styleId="{7605BA7A-3E15-4EE7-9963-05761346477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78C3CB23-FD08-4D14-AD9D-C7B62281A63A}" styleName="Table_1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07" Type="http://schemas.openxmlformats.org/officeDocument/2006/relationships/slide" Target="slides/slide102.xml"/><Relationship Id="rId106" Type="http://schemas.openxmlformats.org/officeDocument/2006/relationships/slide" Target="slides/slide101.xml"/><Relationship Id="rId105" Type="http://schemas.openxmlformats.org/officeDocument/2006/relationships/slide" Target="slides/slide100.xml"/><Relationship Id="rId104" Type="http://schemas.openxmlformats.org/officeDocument/2006/relationships/slide" Target="slides/slide99.xml"/><Relationship Id="rId109" Type="http://schemas.openxmlformats.org/officeDocument/2006/relationships/slide" Target="slides/slide104.xml"/><Relationship Id="rId108" Type="http://schemas.openxmlformats.org/officeDocument/2006/relationships/slide" Target="slides/slide103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103" Type="http://schemas.openxmlformats.org/officeDocument/2006/relationships/slide" Target="slides/slide98.xml"/><Relationship Id="rId102" Type="http://schemas.openxmlformats.org/officeDocument/2006/relationships/slide" Target="slides/slide97.xml"/><Relationship Id="rId101" Type="http://schemas.openxmlformats.org/officeDocument/2006/relationships/slide" Target="slides/slide96.xml"/><Relationship Id="rId100" Type="http://schemas.openxmlformats.org/officeDocument/2006/relationships/slide" Target="slides/slide95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29" Type="http://schemas.openxmlformats.org/officeDocument/2006/relationships/slide" Target="slides/slide124.xml"/><Relationship Id="rId128" Type="http://schemas.openxmlformats.org/officeDocument/2006/relationships/slide" Target="slides/slide123.xml"/><Relationship Id="rId127" Type="http://schemas.openxmlformats.org/officeDocument/2006/relationships/slide" Target="slides/slide122.xml"/><Relationship Id="rId126" Type="http://schemas.openxmlformats.org/officeDocument/2006/relationships/slide" Target="slides/slide121.xml"/><Relationship Id="rId26" Type="http://schemas.openxmlformats.org/officeDocument/2006/relationships/slide" Target="slides/slide21.xml"/><Relationship Id="rId121" Type="http://schemas.openxmlformats.org/officeDocument/2006/relationships/slide" Target="slides/slide116.xml"/><Relationship Id="rId25" Type="http://schemas.openxmlformats.org/officeDocument/2006/relationships/slide" Target="slides/slide20.xml"/><Relationship Id="rId120" Type="http://schemas.openxmlformats.org/officeDocument/2006/relationships/slide" Target="slides/slide115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125" Type="http://schemas.openxmlformats.org/officeDocument/2006/relationships/slide" Target="slides/slide120.xml"/><Relationship Id="rId29" Type="http://schemas.openxmlformats.org/officeDocument/2006/relationships/slide" Target="slides/slide24.xml"/><Relationship Id="rId124" Type="http://schemas.openxmlformats.org/officeDocument/2006/relationships/slide" Target="slides/slide119.xml"/><Relationship Id="rId123" Type="http://schemas.openxmlformats.org/officeDocument/2006/relationships/slide" Target="slides/slide118.xml"/><Relationship Id="rId122" Type="http://schemas.openxmlformats.org/officeDocument/2006/relationships/slide" Target="slides/slide117.xml"/><Relationship Id="rId95" Type="http://schemas.openxmlformats.org/officeDocument/2006/relationships/slide" Target="slides/slide90.xml"/><Relationship Id="rId94" Type="http://schemas.openxmlformats.org/officeDocument/2006/relationships/slide" Target="slides/slide89.xml"/><Relationship Id="rId97" Type="http://schemas.openxmlformats.org/officeDocument/2006/relationships/slide" Target="slides/slide92.xml"/><Relationship Id="rId96" Type="http://schemas.openxmlformats.org/officeDocument/2006/relationships/slide" Target="slides/slide91.xml"/><Relationship Id="rId11" Type="http://schemas.openxmlformats.org/officeDocument/2006/relationships/slide" Target="slides/slide6.xml"/><Relationship Id="rId99" Type="http://schemas.openxmlformats.org/officeDocument/2006/relationships/slide" Target="slides/slide94.xml"/><Relationship Id="rId10" Type="http://schemas.openxmlformats.org/officeDocument/2006/relationships/slide" Target="slides/slide5.xml"/><Relationship Id="rId98" Type="http://schemas.openxmlformats.org/officeDocument/2006/relationships/slide" Target="slides/slide93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91" Type="http://schemas.openxmlformats.org/officeDocument/2006/relationships/slide" Target="slides/slide86.xml"/><Relationship Id="rId90" Type="http://schemas.openxmlformats.org/officeDocument/2006/relationships/slide" Target="slides/slide85.xml"/><Relationship Id="rId93" Type="http://schemas.openxmlformats.org/officeDocument/2006/relationships/slide" Target="slides/slide88.xml"/><Relationship Id="rId92" Type="http://schemas.openxmlformats.org/officeDocument/2006/relationships/slide" Target="slides/slide87.xml"/><Relationship Id="rId118" Type="http://schemas.openxmlformats.org/officeDocument/2006/relationships/slide" Target="slides/slide113.xml"/><Relationship Id="rId117" Type="http://schemas.openxmlformats.org/officeDocument/2006/relationships/slide" Target="slides/slide112.xml"/><Relationship Id="rId116" Type="http://schemas.openxmlformats.org/officeDocument/2006/relationships/slide" Target="slides/slide111.xml"/><Relationship Id="rId115" Type="http://schemas.openxmlformats.org/officeDocument/2006/relationships/slide" Target="slides/slide110.xml"/><Relationship Id="rId119" Type="http://schemas.openxmlformats.org/officeDocument/2006/relationships/slide" Target="slides/slide114.xml"/><Relationship Id="rId15" Type="http://schemas.openxmlformats.org/officeDocument/2006/relationships/slide" Target="slides/slide10.xml"/><Relationship Id="rId110" Type="http://schemas.openxmlformats.org/officeDocument/2006/relationships/slide" Target="slides/slide105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14" Type="http://schemas.openxmlformats.org/officeDocument/2006/relationships/slide" Target="slides/slide109.xml"/><Relationship Id="rId18" Type="http://schemas.openxmlformats.org/officeDocument/2006/relationships/slide" Target="slides/slide13.xml"/><Relationship Id="rId113" Type="http://schemas.openxmlformats.org/officeDocument/2006/relationships/slide" Target="slides/slide108.xml"/><Relationship Id="rId112" Type="http://schemas.openxmlformats.org/officeDocument/2006/relationships/slide" Target="slides/slide107.xml"/><Relationship Id="rId111" Type="http://schemas.openxmlformats.org/officeDocument/2006/relationships/slide" Target="slides/slide106.xml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86" Type="http://schemas.openxmlformats.org/officeDocument/2006/relationships/slide" Target="slides/slide81.xml"/><Relationship Id="rId85" Type="http://schemas.openxmlformats.org/officeDocument/2006/relationships/slide" Target="slides/slide80.xml"/><Relationship Id="rId88" Type="http://schemas.openxmlformats.org/officeDocument/2006/relationships/slide" Target="slides/slide83.xml"/><Relationship Id="rId150" Type="http://schemas.openxmlformats.org/officeDocument/2006/relationships/slide" Target="slides/slide145.xml"/><Relationship Id="rId87" Type="http://schemas.openxmlformats.org/officeDocument/2006/relationships/slide" Target="slides/slide82.xml"/><Relationship Id="rId89" Type="http://schemas.openxmlformats.org/officeDocument/2006/relationships/slide" Target="slides/slide84.xml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149" Type="http://schemas.openxmlformats.org/officeDocument/2006/relationships/slide" Target="slides/slide144.xml"/><Relationship Id="rId4" Type="http://schemas.openxmlformats.org/officeDocument/2006/relationships/slideMaster" Target="slideMasters/slideMaster1.xml"/><Relationship Id="rId148" Type="http://schemas.openxmlformats.org/officeDocument/2006/relationships/slide" Target="slides/slide143.xml"/><Relationship Id="rId9" Type="http://schemas.openxmlformats.org/officeDocument/2006/relationships/slide" Target="slides/slide4.xml"/><Relationship Id="rId143" Type="http://schemas.openxmlformats.org/officeDocument/2006/relationships/slide" Target="slides/slide138.xml"/><Relationship Id="rId142" Type="http://schemas.openxmlformats.org/officeDocument/2006/relationships/slide" Target="slides/slide137.xml"/><Relationship Id="rId141" Type="http://schemas.openxmlformats.org/officeDocument/2006/relationships/slide" Target="slides/slide136.xml"/><Relationship Id="rId140" Type="http://schemas.openxmlformats.org/officeDocument/2006/relationships/slide" Target="slides/slide135.xml"/><Relationship Id="rId5" Type="http://schemas.openxmlformats.org/officeDocument/2006/relationships/notesMaster" Target="notesMasters/notesMaster1.xml"/><Relationship Id="rId147" Type="http://schemas.openxmlformats.org/officeDocument/2006/relationships/slide" Target="slides/slide142.xml"/><Relationship Id="rId6" Type="http://schemas.openxmlformats.org/officeDocument/2006/relationships/slide" Target="slides/slide1.xml"/><Relationship Id="rId146" Type="http://schemas.openxmlformats.org/officeDocument/2006/relationships/slide" Target="slides/slide141.xml"/><Relationship Id="rId7" Type="http://schemas.openxmlformats.org/officeDocument/2006/relationships/slide" Target="slides/slide2.xml"/><Relationship Id="rId145" Type="http://schemas.openxmlformats.org/officeDocument/2006/relationships/slide" Target="slides/slide140.xml"/><Relationship Id="rId8" Type="http://schemas.openxmlformats.org/officeDocument/2006/relationships/slide" Target="slides/slide3.xml"/><Relationship Id="rId144" Type="http://schemas.openxmlformats.org/officeDocument/2006/relationships/slide" Target="slides/slide139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75" Type="http://schemas.openxmlformats.org/officeDocument/2006/relationships/slide" Target="slides/slide70.xml"/><Relationship Id="rId74" Type="http://schemas.openxmlformats.org/officeDocument/2006/relationships/slide" Target="slides/slide69.xml"/><Relationship Id="rId77" Type="http://schemas.openxmlformats.org/officeDocument/2006/relationships/slide" Target="slides/slide72.xml"/><Relationship Id="rId76" Type="http://schemas.openxmlformats.org/officeDocument/2006/relationships/slide" Target="slides/slide71.xml"/><Relationship Id="rId79" Type="http://schemas.openxmlformats.org/officeDocument/2006/relationships/slide" Target="slides/slide74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139" Type="http://schemas.openxmlformats.org/officeDocument/2006/relationships/slide" Target="slides/slide134.xml"/><Relationship Id="rId138" Type="http://schemas.openxmlformats.org/officeDocument/2006/relationships/slide" Target="slides/slide133.xml"/><Relationship Id="rId137" Type="http://schemas.openxmlformats.org/officeDocument/2006/relationships/slide" Target="slides/slide132.xml"/><Relationship Id="rId132" Type="http://schemas.openxmlformats.org/officeDocument/2006/relationships/slide" Target="slides/slide127.xml"/><Relationship Id="rId131" Type="http://schemas.openxmlformats.org/officeDocument/2006/relationships/slide" Target="slides/slide126.xml"/><Relationship Id="rId130" Type="http://schemas.openxmlformats.org/officeDocument/2006/relationships/slide" Target="slides/slide125.xml"/><Relationship Id="rId136" Type="http://schemas.openxmlformats.org/officeDocument/2006/relationships/slide" Target="slides/slide131.xml"/><Relationship Id="rId135" Type="http://schemas.openxmlformats.org/officeDocument/2006/relationships/slide" Target="slides/slide130.xml"/><Relationship Id="rId134" Type="http://schemas.openxmlformats.org/officeDocument/2006/relationships/slide" Target="slides/slide129.xml"/><Relationship Id="rId133" Type="http://schemas.openxmlformats.org/officeDocument/2006/relationships/slide" Target="slides/slide128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66" Type="http://schemas.openxmlformats.org/officeDocument/2006/relationships/slide" Target="slides/slide61.xml"/><Relationship Id="rId65" Type="http://schemas.openxmlformats.org/officeDocument/2006/relationships/slide" Target="slides/slide60.xml"/><Relationship Id="rId68" Type="http://schemas.openxmlformats.org/officeDocument/2006/relationships/slide" Target="slides/slide63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165" Type="http://schemas.openxmlformats.org/officeDocument/2006/relationships/font" Target="fonts/HelveticaNeue-italic.fntdata"/><Relationship Id="rId69" Type="http://schemas.openxmlformats.org/officeDocument/2006/relationships/slide" Target="slides/slide64.xml"/><Relationship Id="rId164" Type="http://schemas.openxmlformats.org/officeDocument/2006/relationships/font" Target="fonts/HelveticaNeue-bold.fntdata"/><Relationship Id="rId163" Type="http://schemas.openxmlformats.org/officeDocument/2006/relationships/font" Target="fonts/HelveticaNeue-regular.fntdata"/><Relationship Id="rId162" Type="http://schemas.openxmlformats.org/officeDocument/2006/relationships/font" Target="fonts/Roboto-boldItalic.fntdata"/><Relationship Id="rId166" Type="http://schemas.openxmlformats.org/officeDocument/2006/relationships/font" Target="fonts/HelveticaNeue-boldItalic.fntdata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5" Type="http://schemas.openxmlformats.org/officeDocument/2006/relationships/slide" Target="slides/slide50.xml"/><Relationship Id="rId161" Type="http://schemas.openxmlformats.org/officeDocument/2006/relationships/font" Target="fonts/Roboto-italic.fntdata"/><Relationship Id="rId54" Type="http://schemas.openxmlformats.org/officeDocument/2006/relationships/slide" Target="slides/slide49.xml"/><Relationship Id="rId160" Type="http://schemas.openxmlformats.org/officeDocument/2006/relationships/font" Target="fonts/Roboto-bold.fntdata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159" Type="http://schemas.openxmlformats.org/officeDocument/2006/relationships/font" Target="fonts/Roboto-regular.fntdata"/><Relationship Id="rId59" Type="http://schemas.openxmlformats.org/officeDocument/2006/relationships/slide" Target="slides/slide54.xml"/><Relationship Id="rId154" Type="http://schemas.openxmlformats.org/officeDocument/2006/relationships/slide" Target="slides/slide149.xml"/><Relationship Id="rId58" Type="http://schemas.openxmlformats.org/officeDocument/2006/relationships/slide" Target="slides/slide53.xml"/><Relationship Id="rId153" Type="http://schemas.openxmlformats.org/officeDocument/2006/relationships/slide" Target="slides/slide148.xml"/><Relationship Id="rId152" Type="http://schemas.openxmlformats.org/officeDocument/2006/relationships/slide" Target="slides/slide147.xml"/><Relationship Id="rId151" Type="http://schemas.openxmlformats.org/officeDocument/2006/relationships/slide" Target="slides/slide146.xml"/><Relationship Id="rId158" Type="http://schemas.openxmlformats.org/officeDocument/2006/relationships/slide" Target="slides/slide153.xml"/><Relationship Id="rId157" Type="http://schemas.openxmlformats.org/officeDocument/2006/relationships/slide" Target="slides/slide152.xml"/><Relationship Id="rId156" Type="http://schemas.openxmlformats.org/officeDocument/2006/relationships/slide" Target="slides/slide151.xml"/><Relationship Id="rId155" Type="http://schemas.openxmlformats.org/officeDocument/2006/relationships/slide" Target="slides/slide150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8" name="Google Shape;88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e4e877cf24_1_4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69" name="Google Shape;169;ge4e877cf24_1_46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4" name="Shape 1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5" name="Google Shape;1405;p6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6" name="Google Shape;1406;p6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3" name="Shape 1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4" name="Google Shape;1414;p6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5" name="Google Shape;1415;p6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4" name="Shape 1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5" name="Google Shape;1425;p6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6" name="Google Shape;1426;p6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4" name="Shape 1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5" name="Google Shape;1435;p7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6" name="Google Shape;1436;p7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4" name="Shape 1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5" name="Google Shape;1475;p7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6" name="Google Shape;1476;p7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8" name="Shape 1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9" name="Google Shape;1519;p7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0" name="Google Shape;1520;p7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5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" name="Google Shape;1536;p7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7" name="Google Shape;1537;p7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3" name="Shape 1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4" name="Google Shape;1554;p7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5" name="Google Shape;1555;p7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6" name="Shape 1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7" name="Google Shape;1567;p7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8" name="Google Shape;1568;p7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9" name="Shape 1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0" name="Google Shape;1580;p7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1" name="Google Shape;1581;p7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e4e877cf24_1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79" name="Google Shape;179;ge4e877cf24_1_15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1" name="Shape 1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2" name="Google Shape;1592;p7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3" name="Google Shape;1593;p7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4" name="Shape 1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5" name="Google Shape;1605;p7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6" name="Google Shape;1606;p7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2" name="Shape 1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3" name="Google Shape;1613;p7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4" name="Google Shape;1614;p7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0" name="Shape 1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1" name="Google Shape;1621;p8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2" name="Google Shape;1622;p8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7" name="Shape 1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" name="Google Shape;1628;p8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9" name="Google Shape;1629;p8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5" name="Shape 1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6" name="Google Shape;1636;p8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7" name="Google Shape;1637;p8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3" name="Shape 1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4" name="Google Shape;1644;p8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5" name="Google Shape;1645;p8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6" name="Shape 1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7" name="Google Shape;1667;ge50a06ae09_0_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8" name="Google Shape;1668;ge50a06ae09_0_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3" name="Shape 1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4" name="Google Shape;1684;p8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5" name="Google Shape;1685;p8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0" name="Shape 1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1" name="Google Shape;1701;p8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2" name="Google Shape;1702;p8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e4e877cf24_1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90" name="Google Shape;190;ge4e877cf24_1_16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6" name="Shape 1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7" name="Google Shape;1717;p8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8" name="Google Shape;1718;p8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2" name="Shape 1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3" name="Google Shape;1733;p8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4" name="Google Shape;1734;p8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7" name="Shape 1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8" name="Google Shape;1748;p8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9" name="Google Shape;1749;p8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2" name="Google Shape;1762;p8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3" name="Google Shape;1763;p8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5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6" name="Google Shape;1776;p9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7" name="Google Shape;1777;p9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6" name="Shape 1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7" name="Google Shape;1787;p9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8" name="Google Shape;1788;p9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4" name="Shape 1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5" name="Google Shape;1805;p9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6" name="Google Shape;1806;p9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9" name="Shape 1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0" name="Google Shape;1820;p9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1" name="Google Shape;1821;p9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8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9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0" name="Google Shape;1830;p9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6" name="Shape 1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7" name="Google Shape;1837;p9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8" name="Google Shape;1838;p9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e4e877cf24_1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01" name="Google Shape;201;ge4e877cf24_1_18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7" name="Shape 1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8" name="Google Shape;1848;p9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9" name="Google Shape;1849;p9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8" name="Shape 1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9" name="Google Shape;1859;p9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0" name="Google Shape;1860;p9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7" name="Shape 1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8" name="Google Shape;1868;p9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9" name="Google Shape;1869;p9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6" name="Shape 1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7" name="Google Shape;1877;p9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8" name="Google Shape;1878;p9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5" name="Shape 1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6" name="Google Shape;1886;p10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7" name="Google Shape;1887;p10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3" name="Shape 1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" name="Google Shape;1914;ge50a06ae09_1_10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5" name="Google Shape;1915;ge50a06ae09_1_10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5" name="Shape 1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6" name="Google Shape;1926;ge50a06ae09_1_62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7" name="Google Shape;1927;ge50a06ae09_1_6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ge50a06ae09_1_13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9" name="Google Shape;1939;ge50a06ae09_1_1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3" name="Shape 1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4" name="Google Shape;1954;ge50a06ae09_1_15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5" name="Google Shape;1955;ge50a06ae09_1_15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6" name="Google Shape;1956;ge50a06ae09_1_15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2" name="Shape 1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3" name="Google Shape;1983;ge50a06ae09_1_19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4" name="Google Shape;1984;ge50a06ae09_1_19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5" name="Google Shape;1985;ge50a06ae09_1_19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e4e877cf24_1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16" name="Google Shape;216;ge4e877cf24_1_20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3" name="Shape 2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4" name="Google Shape;2014;ge50a06ae09_1_2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5" name="Google Shape;2015;ge50a06ae09_1_22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6" name="Google Shape;2016;ge50a06ae09_1_22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6" name="Shape 2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7" name="Google Shape;2047;ge50a06ae09_1_26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8" name="Google Shape;2048;ge50a06ae09_1_26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9" name="Google Shape;2049;ge50a06ae09_1_26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0" name="Shape 2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1" name="Google Shape;2091;ge50a06ae09_1_4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2" name="Google Shape;2092;ge50a06ae09_1_4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3" name="Google Shape;2093;ge50a06ae09_1_41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9" name="Shape 2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0" name="Google Shape;2100;ge50a06ae09_1_35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1" name="Google Shape;2101;ge50a06ae09_1_35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2" name="Google Shape;2102;ge50a06ae09_1_35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8" name="Shape 2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9" name="Google Shape;2119;ge50a06ae09_1_3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0" name="Google Shape;2120;ge50a06ae09_1_3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1" name="Google Shape;2121;ge50a06ae09_1_31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3" name="Shape 2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4" name="Google Shape;2134;ge50a06ae09_1_48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5" name="Google Shape;2135;ge50a06ae09_1_48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6" name="Google Shape;2136;ge50a06ae09_1_48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ge50a06ae09_1_46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4" name="Google Shape;2154;ge50a06ae09_1_46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5" name="Google Shape;2155;ge50a06ae09_1_46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1" name="Shape 2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2" name="Google Shape;2162;ge50a06ae09_1_47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3" name="Google Shape;2163;ge50a06ae09_1_47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4" name="Google Shape;2164;ge50a06ae09_1_47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0" name="Shape 2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1" name="Google Shape;2171;ge50a06ae09_1_5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2" name="Google Shape;2172;ge50a06ae09_1_5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3" name="Google Shape;2173;ge50a06ae09_1_51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6" name="Shape 2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7" name="Google Shape;2187;ge50a06ae09_1_5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8" name="Google Shape;2188;ge50a06ae09_1_53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9" name="Google Shape;2189;ge50a06ae09_1_53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e4e877cf24_1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32" name="Google Shape;232;ge4e877cf24_1_1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5" name="Shape 2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6" name="Google Shape;2206;ge50a06ae09_1_55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7" name="Google Shape;2207;ge50a06ae09_1_55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8" name="Google Shape;2208;ge50a06ae09_1_55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0" name="Shape 2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1" name="Google Shape;2221;ge50a06ae09_1_57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2" name="Google Shape;2222;ge50a06ae09_1_57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3" name="Google Shape;2223;ge50a06ae09_1_57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2" name="Shape 2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3" name="Google Shape;2233;ge50a06ae09_1_6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234" name="Google Shape;2234;ge50a06ae09_1_6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10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45" name="Google Shape;2245;p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e4e877cf24_1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49" name="Google Shape;249;ge4e877cf24_1_17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e4e877cf24_1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60" name="Google Shape;260;ge4e877cf24_1_2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e4e877cf24_1_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72" name="Google Shape;272;ge4e877cf24_1_23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e4e877cf24_1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85" name="Google Shape;285;ge4e877cf24_1_24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97" name="Google Shape;97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e4e877cf24_1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99" name="Google Shape;299;ge4e877cf24_1_14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9" name="Google Shape;309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9" name="Google Shape;319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9" name="Google Shape;329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0" name="Google Shape;340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7" name="Google Shape;357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1" name="Google Shape;371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0" name="Google Shape;380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9" name="Google Shape;389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8" name="Google Shape;398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e4e877cf24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04" name="Google Shape;104;ge4e877cf24_1_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407" name="Google Shape;407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415" name="Google Shape;415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4" name="Google Shape;424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3" name="Google Shape;433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2" name="Google Shape;442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4" name="Google Shape;454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462" name="Google Shape;462;p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471" name="Google Shape;471;p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480" name="Google Shape;480;p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490" name="Google Shape;490;p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e4e877cf24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11" name="Google Shape;111;ge4e877cf24_1_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499" name="Google Shape;499;p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516" name="Google Shape;516;p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525" name="Google Shape;525;p2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533" name="Google Shape;533;p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541" name="Google Shape;541;p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550" name="Google Shape;550;p3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559" name="Google Shape;559;p3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571" name="Google Shape;571;p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582" name="Google Shape;582;p3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3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1" name="Google Shape;591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e4e877cf24_1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19" name="Google Shape;119;ge4e877cf24_1_8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e4e877cf24_1_2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2" name="Google Shape;602;ge4e877cf24_1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616" name="Google Shape;616;p3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626" name="Google Shape;626;p3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3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5" name="Google Shape;635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3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3" name="Google Shape;643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3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3" name="Google Shape;653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4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1" name="Google Shape;661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4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1" name="Google Shape;671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4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1" name="Google Shape;681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4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2" name="Google Shape;692;p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e4e877cf24_1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28" name="Google Shape;128;ge4e877cf24_1_7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e4e877cf24_1_36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8" name="Google Shape;708;ge4e877cf24_1_3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ge4e877cf24_1_34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8" name="Google Shape;728;ge4e877cf24_1_3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ge4e877cf24_1_3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9" name="Google Shape;749;ge4e877cf24_1_3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p4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0" name="Google Shape;760;p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ge4e877cf24_1_38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1" name="Google Shape;771;ge4e877cf24_1_3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ge4e877cf24_1_39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82" name="Google Shape;782;ge4e877cf24_1_3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ge4e877cf24_1_40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93" name="Google Shape;793;ge4e877cf24_1_4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p4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04" name="Google Shape;804;p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4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18" name="Google Shape;818;p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6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p4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8" name="Google Shape;828;p4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e4e877cf2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39" name="Google Shape;139;ge4e877cf24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2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ge457addfd0_0_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4" name="Google Shape;844;ge457addfd0_0_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4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9" name="Google Shape;859;p4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p5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3" name="Google Shape;873;p5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3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p5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5" name="Google Shape;885;p5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p5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3" name="Google Shape;893;p5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ge4e877cf24_1_43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3" name="Google Shape;903;ge4e877cf24_1_4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4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ge4e877cf24_1_44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6" name="Google Shape;916;ge4e877cf24_1_44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4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ge4e877cf24_1_47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6" name="Google Shape;926;ge4e877cf24_1_47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3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Google Shape;934;ge4e877cf24_1_48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5" name="Google Shape;935;ge4e877cf24_1_48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2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943;ge4e877cf24_1_49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4" name="Google Shape;944;ge4e877cf24_1_49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e4e877cf24_1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49" name="Google Shape;149;ge4e877cf24_1_1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ge4e877cf24_1_50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3" name="Google Shape;953;ge4e877cf24_1_50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0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ge4e877cf24_1_53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2" name="Google Shape;962;ge4e877cf24_1_5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9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Google Shape;970;p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971" name="Google Shape;971;p5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0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ge4e877cf24_1_5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82" name="Google Shape;982;ge4e877cf24_1_5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ge4e877cf24_1_5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991" name="Google Shape;991;ge4e877cf24_1_58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ge4e877cf24_1_6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998" name="Google Shape;998;ge4e877cf24_1_6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6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Google Shape;1007;p5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8" name="Google Shape;1008;p5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5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p5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7" name="Google Shape;1037;p5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4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Google Shape;1055;p5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6" name="Google Shape;1056;p5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p5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5" name="Google Shape;1065;p5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e4e877cf24_1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59" name="Google Shape;159;ge4e877cf24_1_9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5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9" name="Google Shape;1079;p5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ge4e877cf24_1_59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93" name="Google Shape;1093;ge4e877cf24_1_5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5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Google Shape;1106;p5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7" name="Google Shape;1107;p5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6" name="Shape 1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" name="Google Shape;1147;p6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8" name="Google Shape;1148;p6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6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" name="Google Shape;1157;p6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8" name="Google Shape;1158;p6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6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8" name="Google Shape;1168;p6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" name="Google Shape;1177;p6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8" name="Google Shape;1178;p6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6" name="Shape 1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" name="Google Shape;1187;p6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8" name="Google Shape;1188;p6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6" name="Shape 1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7" name="Google Shape;1197;p6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8" name="Google Shape;1198;p6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6" name="Shape 1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7" name="Google Shape;1207;p6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8" name="Google Shape;1208;p6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102</a:t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1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11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3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3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3" name="Google Shape;83;p1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10415352" y="6217625"/>
            <a:ext cx="16128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</a:t>
            </a:r>
            <a:r>
              <a:rPr lang="en-US"/>
              <a:t>154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2" name="Google Shape;32;p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7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7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7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7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7" name="Google Shape;47;p7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10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3" name="Google Shape;63;p10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4" name="Google Shape;64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i="0" sz="4400" u="none" cap="none" strike="noStrike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i="0" sz="2800" u="none" cap="none" strike="noStrike">
                <a:solidFill>
                  <a:schemeClr val="dk1"/>
                </a:solidFill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i="0" sz="2400" u="none" cap="none" strike="noStrike">
                <a:solidFill>
                  <a:schemeClr val="dk1"/>
                </a:solidFill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i="0" sz="2000" u="none" cap="none" strike="noStrike">
                <a:solidFill>
                  <a:schemeClr val="dk1"/>
                </a:solidFill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i="0" sz="1200" u="none" cap="none" strike="noStrike">
                <a:solidFill>
                  <a:srgbClr val="888888"/>
                </a:solidFill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i="0" sz="1800" u="none" cap="none" strike="noStrike">
                <a:solidFill>
                  <a:schemeClr val="dk1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i="0" sz="1800" u="none" cap="none" strike="noStrike">
                <a:solidFill>
                  <a:schemeClr val="dk1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i="0" sz="1800" u="none" cap="none" strike="noStrike">
                <a:solidFill>
                  <a:schemeClr val="dk1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i="0" sz="1800" u="none" cap="none" strike="noStrike">
                <a:solidFill>
                  <a:schemeClr val="dk1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i="0" sz="1800" u="none" cap="none" strike="noStrike">
                <a:solidFill>
                  <a:schemeClr val="dk1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i="0" sz="1800" u="none" cap="none" strike="noStrike">
                <a:solidFill>
                  <a:schemeClr val="dk1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i="0" sz="1800" u="none" cap="none" strike="noStrike">
                <a:solidFill>
                  <a:schemeClr val="dk1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i="0" sz="1800" u="none" cap="none" strike="noStrike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i="0" sz="1200" u="none" cap="none" strike="noStrike">
                <a:solidFill>
                  <a:srgbClr val="888888"/>
                </a:solidFill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i="0" sz="1800" u="none" cap="none" strike="noStrike">
                <a:solidFill>
                  <a:schemeClr val="dk1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i="0" sz="1800" u="none" cap="none" strike="noStrike">
                <a:solidFill>
                  <a:schemeClr val="dk1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i="0" sz="1800" u="none" cap="none" strike="noStrike">
                <a:solidFill>
                  <a:schemeClr val="dk1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i="0" sz="1800" u="none" cap="none" strike="noStrike">
                <a:solidFill>
                  <a:schemeClr val="dk1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i="0" sz="1800" u="none" cap="none" strike="noStrike">
                <a:solidFill>
                  <a:schemeClr val="dk1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i="0" sz="1800" u="none" cap="none" strike="noStrike">
                <a:solidFill>
                  <a:schemeClr val="dk1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i="0" sz="1800" u="none" cap="none" strike="noStrike">
                <a:solidFill>
                  <a:schemeClr val="dk1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i="0" sz="1800" u="none" cap="none" strike="noStrike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i="0" sz="1200" u="none" cap="none" strike="noStrike">
                <a:solidFill>
                  <a:srgbClr val="888888"/>
                </a:solidFill>
              </a:defRPr>
            </a:lvl1pPr>
            <a:lvl2pPr indent="0" lvl="1" marL="0" marR="0" rtl="0" algn="r">
              <a:spcBef>
                <a:spcPts val="0"/>
              </a:spcBef>
              <a:buNone/>
              <a:defRPr i="0" sz="1200" u="none" cap="none" strike="noStrike">
                <a:solidFill>
                  <a:srgbClr val="888888"/>
                </a:solidFill>
              </a:defRPr>
            </a:lvl2pPr>
            <a:lvl3pPr indent="0" lvl="2" marL="0" marR="0" rtl="0" algn="r">
              <a:spcBef>
                <a:spcPts val="0"/>
              </a:spcBef>
              <a:buNone/>
              <a:defRPr i="0" sz="1200" u="none" cap="none" strike="noStrike">
                <a:solidFill>
                  <a:srgbClr val="888888"/>
                </a:solidFill>
              </a:defRPr>
            </a:lvl3pPr>
            <a:lvl4pPr indent="0" lvl="3" marL="0" marR="0" rtl="0" algn="r">
              <a:spcBef>
                <a:spcPts val="0"/>
              </a:spcBef>
              <a:buNone/>
              <a:defRPr i="0" sz="1200" u="none" cap="none" strike="noStrike">
                <a:solidFill>
                  <a:srgbClr val="888888"/>
                </a:solidFill>
              </a:defRPr>
            </a:lvl4pPr>
            <a:lvl5pPr indent="0" lvl="4" marL="0" marR="0" rtl="0" algn="r">
              <a:spcBef>
                <a:spcPts val="0"/>
              </a:spcBef>
              <a:buNone/>
              <a:defRPr i="0" sz="1200" u="none" cap="none" strike="noStrike">
                <a:solidFill>
                  <a:srgbClr val="888888"/>
                </a:solidFill>
              </a:defRPr>
            </a:lvl5pPr>
            <a:lvl6pPr indent="0" lvl="5" marL="0" marR="0" rtl="0" algn="r">
              <a:spcBef>
                <a:spcPts val="0"/>
              </a:spcBef>
              <a:buNone/>
              <a:defRPr i="0" sz="1200" u="none" cap="none" strike="noStrike">
                <a:solidFill>
                  <a:srgbClr val="888888"/>
                </a:solidFill>
              </a:defRPr>
            </a:lvl6pPr>
            <a:lvl7pPr indent="0" lvl="6" marL="0" marR="0" rtl="0" algn="r">
              <a:spcBef>
                <a:spcPts val="0"/>
              </a:spcBef>
              <a:buNone/>
              <a:defRPr i="0" sz="1200" u="none" cap="none" strike="noStrike">
                <a:solidFill>
                  <a:srgbClr val="888888"/>
                </a:solidFill>
              </a:defRPr>
            </a:lvl7pPr>
            <a:lvl8pPr indent="0" lvl="7" marL="0" marR="0" rtl="0" algn="r">
              <a:spcBef>
                <a:spcPts val="0"/>
              </a:spcBef>
              <a:buNone/>
              <a:defRPr i="0" sz="1200" u="none" cap="none" strike="noStrike">
                <a:solidFill>
                  <a:srgbClr val="888888"/>
                </a:solidFill>
              </a:defRPr>
            </a:lvl8pPr>
            <a:lvl9pPr indent="0" lvl="8" marL="0" marR="0" rtl="0" algn="r">
              <a:spcBef>
                <a:spcPts val="0"/>
              </a:spcBef>
              <a:buNone/>
              <a:defRPr i="0" sz="12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102</a:t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0.xml"/><Relationship Id="rId3" Type="http://schemas.openxmlformats.org/officeDocument/2006/relationships/hyperlink" Target="http://demo.clab.cs.cmu.edu/cdyer/lxmls-seq-attn.pdf" TargetMode="External"/><Relationship Id="rId4" Type="http://schemas.openxmlformats.org/officeDocument/2006/relationships/image" Target="../media/image96.png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1.xml"/><Relationship Id="rId3" Type="http://schemas.openxmlformats.org/officeDocument/2006/relationships/image" Target="../media/image99.png"/><Relationship Id="rId4" Type="http://schemas.openxmlformats.org/officeDocument/2006/relationships/hyperlink" Target="http://demo.clab.cs.cmu.edu/cdyer/lxmls-seq-attn.pdf" TargetMode="External"/><Relationship Id="rId5" Type="http://schemas.openxmlformats.org/officeDocument/2006/relationships/image" Target="../media/image98.png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2.xml"/><Relationship Id="rId3" Type="http://schemas.openxmlformats.org/officeDocument/2006/relationships/image" Target="../media/image102.png"/><Relationship Id="rId4" Type="http://schemas.openxmlformats.org/officeDocument/2006/relationships/hyperlink" Target="http://demo.clab.cs.cmu.edu/cdyer/lxmls-seq-attn.pdf" TargetMode="External"/><Relationship Id="rId5" Type="http://schemas.openxmlformats.org/officeDocument/2006/relationships/image" Target="../media/image101.png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3.xml"/><Relationship Id="rId3" Type="http://schemas.openxmlformats.org/officeDocument/2006/relationships/hyperlink" Target="http://demo.clab.cs.cmu.edu/cdyer/lxmls-seq-attn.pdf" TargetMode="External"/><Relationship Id="rId4" Type="http://schemas.openxmlformats.org/officeDocument/2006/relationships/image" Target="../media/image100.png"/><Relationship Id="rId9" Type="http://schemas.openxmlformats.org/officeDocument/2006/relationships/image" Target="../media/image114.png"/><Relationship Id="rId5" Type="http://schemas.openxmlformats.org/officeDocument/2006/relationships/image" Target="../media/image104.png"/><Relationship Id="rId6" Type="http://schemas.openxmlformats.org/officeDocument/2006/relationships/image" Target="../media/image103.png"/><Relationship Id="rId7" Type="http://schemas.openxmlformats.org/officeDocument/2006/relationships/image" Target="../media/image110.png"/><Relationship Id="rId8" Type="http://schemas.openxmlformats.org/officeDocument/2006/relationships/image" Target="../media/image111.png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4.xml"/><Relationship Id="rId3" Type="http://schemas.openxmlformats.org/officeDocument/2006/relationships/image" Target="../media/image114.png"/><Relationship Id="rId4" Type="http://schemas.openxmlformats.org/officeDocument/2006/relationships/hyperlink" Target="http://demo.clab.cs.cmu.edu/cdyer/lxmls-seq-attn.pdf" TargetMode="External"/><Relationship Id="rId9" Type="http://schemas.openxmlformats.org/officeDocument/2006/relationships/image" Target="../media/image111.png"/><Relationship Id="rId5" Type="http://schemas.openxmlformats.org/officeDocument/2006/relationships/image" Target="../media/image100.png"/><Relationship Id="rId6" Type="http://schemas.openxmlformats.org/officeDocument/2006/relationships/image" Target="../media/image104.png"/><Relationship Id="rId7" Type="http://schemas.openxmlformats.org/officeDocument/2006/relationships/image" Target="../media/image103.png"/><Relationship Id="rId8" Type="http://schemas.openxmlformats.org/officeDocument/2006/relationships/image" Target="../media/image110.png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5.xml"/><Relationship Id="rId3" Type="http://schemas.openxmlformats.org/officeDocument/2006/relationships/image" Target="../media/image109.png"/><Relationship Id="rId4" Type="http://schemas.openxmlformats.org/officeDocument/2006/relationships/hyperlink" Target="http://demo.clab.cs.cmu.edu/cdyer/lxmls-seq-attn.pdf" TargetMode="External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6.xml"/><Relationship Id="rId3" Type="http://schemas.openxmlformats.org/officeDocument/2006/relationships/image" Target="../media/image109.png"/><Relationship Id="rId4" Type="http://schemas.openxmlformats.org/officeDocument/2006/relationships/image" Target="../media/image108.png"/><Relationship Id="rId5" Type="http://schemas.openxmlformats.org/officeDocument/2006/relationships/hyperlink" Target="http://demo.clab.cs.cmu.edu/cdyer/lxmls-seq-attn.pdf" TargetMode="External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7.xml"/><Relationship Id="rId3" Type="http://schemas.openxmlformats.org/officeDocument/2006/relationships/image" Target="../media/image107.png"/><Relationship Id="rId4" Type="http://schemas.openxmlformats.org/officeDocument/2006/relationships/hyperlink" Target="http://demo.clab.cs.cmu.edu/cdyer/lxmls-seq-attn.pdf" TargetMode="External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8.xml"/><Relationship Id="rId3" Type="http://schemas.openxmlformats.org/officeDocument/2006/relationships/image" Target="../media/image109.png"/><Relationship Id="rId4" Type="http://schemas.openxmlformats.org/officeDocument/2006/relationships/hyperlink" Target="http://demo.clab.cs.cmu.edu/cdyer/lxmls-seq-attn.pdf" TargetMode="External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9.xml"/><Relationship Id="rId3" Type="http://schemas.openxmlformats.org/officeDocument/2006/relationships/image" Target="../media/image114.png"/><Relationship Id="rId4" Type="http://schemas.openxmlformats.org/officeDocument/2006/relationships/hyperlink" Target="http://demo.clab.cs.cmu.edu/cdyer/lxmls-seq-attn.pdf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Relationship Id="rId4" Type="http://schemas.openxmlformats.org/officeDocument/2006/relationships/hyperlink" Target="http://wordpress.discretization.de/geometryprocessingandapplicationsws19/2019/11/28/tutorial-05-textures-and-exterior-calculus/" TargetMode="External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0.xml"/><Relationship Id="rId3" Type="http://schemas.openxmlformats.org/officeDocument/2006/relationships/image" Target="../media/image105.png"/><Relationship Id="rId4" Type="http://schemas.openxmlformats.org/officeDocument/2006/relationships/hyperlink" Target="http://demo.clab.cs.cmu.edu/cdyer/lxmls-seq-attn.pdf" TargetMode="External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1.xml"/><Relationship Id="rId3" Type="http://schemas.openxmlformats.org/officeDocument/2006/relationships/image" Target="../media/image106.png"/><Relationship Id="rId4" Type="http://schemas.openxmlformats.org/officeDocument/2006/relationships/hyperlink" Target="http://demo.clab.cs.cmu.edu/cdyer/lxmls-seq-attn.pdf" TargetMode="External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2.xml"/><Relationship Id="rId3" Type="http://schemas.openxmlformats.org/officeDocument/2006/relationships/image" Target="../media/image113.png"/><Relationship Id="rId4" Type="http://schemas.openxmlformats.org/officeDocument/2006/relationships/hyperlink" Target="http://demo.clab.cs.cmu.edu/cdyer/lxmls-seq-attn.pdf" TargetMode="External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3.xml"/><Relationship Id="rId3" Type="http://schemas.openxmlformats.org/officeDocument/2006/relationships/image" Target="../media/image112.png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4.xml"/><Relationship Id="rId3" Type="http://schemas.openxmlformats.org/officeDocument/2006/relationships/image" Target="../media/image116.png"/><Relationship Id="rId4" Type="http://schemas.openxmlformats.org/officeDocument/2006/relationships/hyperlink" Target="http://demo.clab.cs.cmu.edu/cdyer/lxmls-seq-attn.pdf" TargetMode="External"/></Relationships>
</file>

<file path=ppt/slides/_rels/slide1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5.xml"/><Relationship Id="rId3" Type="http://schemas.openxmlformats.org/officeDocument/2006/relationships/image" Target="../media/image117.png"/><Relationship Id="rId4" Type="http://schemas.openxmlformats.org/officeDocument/2006/relationships/hyperlink" Target="http://demo.clab.cs.cmu.edu/cdyer/lxmls-seq-attn.pdf" TargetMode="External"/></Relationships>
</file>

<file path=ppt/slides/_rels/slide1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6.xml"/><Relationship Id="rId3" Type="http://schemas.openxmlformats.org/officeDocument/2006/relationships/image" Target="../media/image117.png"/><Relationship Id="rId4" Type="http://schemas.openxmlformats.org/officeDocument/2006/relationships/image" Target="../media/image115.png"/><Relationship Id="rId5" Type="http://schemas.openxmlformats.org/officeDocument/2006/relationships/hyperlink" Target="http://demo.clab.cs.cmu.edu/cdyer/lxmls-seq-attn.pdf" TargetMode="External"/></Relationships>
</file>

<file path=ppt/slides/_rels/slide1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7.xml"/><Relationship Id="rId3" Type="http://schemas.openxmlformats.org/officeDocument/2006/relationships/image" Target="../media/image117.png"/><Relationship Id="rId4" Type="http://schemas.openxmlformats.org/officeDocument/2006/relationships/image" Target="../media/image115.png"/><Relationship Id="rId5" Type="http://schemas.openxmlformats.org/officeDocument/2006/relationships/hyperlink" Target="http://demo.clab.cs.cmu.edu/cdyer/lxmls-seq-attn.pdf" TargetMode="External"/></Relationships>
</file>

<file path=ppt/slides/_rels/slide1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8.xml"/><Relationship Id="rId3" Type="http://schemas.openxmlformats.org/officeDocument/2006/relationships/image" Target="../media/image118.png"/><Relationship Id="rId4" Type="http://schemas.openxmlformats.org/officeDocument/2006/relationships/image" Target="../media/image119.png"/><Relationship Id="rId5" Type="http://schemas.openxmlformats.org/officeDocument/2006/relationships/image" Target="../media/image120.png"/><Relationship Id="rId6" Type="http://schemas.openxmlformats.org/officeDocument/2006/relationships/hyperlink" Target="http://demo.clab.cs.cmu.edu/cdyer/lxmls-seq-attn.pdf" TargetMode="External"/></Relationships>
</file>

<file path=ppt/slides/_rels/slide1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9.xml"/><Relationship Id="rId3" Type="http://schemas.openxmlformats.org/officeDocument/2006/relationships/image" Target="../media/image118.png"/><Relationship Id="rId4" Type="http://schemas.openxmlformats.org/officeDocument/2006/relationships/image" Target="../media/image119.png"/><Relationship Id="rId5" Type="http://schemas.openxmlformats.org/officeDocument/2006/relationships/image" Target="../media/image120.png"/><Relationship Id="rId6" Type="http://schemas.openxmlformats.org/officeDocument/2006/relationships/hyperlink" Target="http://demo.clab.cs.cmu.edu/cdyer/lxmls-seq-attn.pdf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Relationship Id="rId4" Type="http://schemas.openxmlformats.org/officeDocument/2006/relationships/hyperlink" Target="http://wordpress.discretization.de/geometryprocessingandapplicationsws19/2019/11/28/tutorial-05-textures-and-exterior-calculus/" TargetMode="External"/></Relationships>
</file>

<file path=ppt/slides/_rels/slide1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0.xml"/><Relationship Id="rId3" Type="http://schemas.openxmlformats.org/officeDocument/2006/relationships/image" Target="../media/image118.png"/><Relationship Id="rId4" Type="http://schemas.openxmlformats.org/officeDocument/2006/relationships/image" Target="../media/image119.png"/><Relationship Id="rId5" Type="http://schemas.openxmlformats.org/officeDocument/2006/relationships/image" Target="../media/image120.png"/><Relationship Id="rId6" Type="http://schemas.openxmlformats.org/officeDocument/2006/relationships/hyperlink" Target="http://demo.clab.cs.cmu.edu/cdyer/lxmls-seq-attn.pdf" TargetMode="External"/></Relationships>
</file>

<file path=ppt/slides/_rels/slide1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1.xml"/><Relationship Id="rId3" Type="http://schemas.openxmlformats.org/officeDocument/2006/relationships/image" Target="../media/image118.png"/><Relationship Id="rId4" Type="http://schemas.openxmlformats.org/officeDocument/2006/relationships/image" Target="../media/image119.png"/><Relationship Id="rId5" Type="http://schemas.openxmlformats.org/officeDocument/2006/relationships/image" Target="../media/image120.png"/><Relationship Id="rId6" Type="http://schemas.openxmlformats.org/officeDocument/2006/relationships/hyperlink" Target="http://demo.clab.cs.cmu.edu/cdyer/lxmls-seq-attn.pdf" TargetMode="External"/></Relationships>
</file>

<file path=ppt/slides/_rels/slide1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2.xml"/><Relationship Id="rId3" Type="http://schemas.openxmlformats.org/officeDocument/2006/relationships/image" Target="../media/image118.png"/><Relationship Id="rId4" Type="http://schemas.openxmlformats.org/officeDocument/2006/relationships/image" Target="../media/image119.png"/><Relationship Id="rId5" Type="http://schemas.openxmlformats.org/officeDocument/2006/relationships/image" Target="../media/image120.png"/><Relationship Id="rId6" Type="http://schemas.openxmlformats.org/officeDocument/2006/relationships/hyperlink" Target="http://demo.clab.cs.cmu.edu/cdyer/lxmls-seq-attn.pdf" TargetMode="External"/></Relationships>
</file>

<file path=ppt/slides/_rels/slide1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3.xml"/><Relationship Id="rId3" Type="http://schemas.openxmlformats.org/officeDocument/2006/relationships/image" Target="../media/image118.png"/><Relationship Id="rId4" Type="http://schemas.openxmlformats.org/officeDocument/2006/relationships/image" Target="../media/image119.png"/><Relationship Id="rId5" Type="http://schemas.openxmlformats.org/officeDocument/2006/relationships/image" Target="../media/image120.png"/><Relationship Id="rId6" Type="http://schemas.openxmlformats.org/officeDocument/2006/relationships/hyperlink" Target="http://demo.clab.cs.cmu.edu/cdyer/lxmls-seq-attn.pdf" TargetMode="External"/></Relationships>
</file>

<file path=ppt/slides/_rels/slide1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4.xml"/><Relationship Id="rId3" Type="http://schemas.openxmlformats.org/officeDocument/2006/relationships/image" Target="../media/image118.png"/><Relationship Id="rId4" Type="http://schemas.openxmlformats.org/officeDocument/2006/relationships/image" Target="../media/image119.png"/><Relationship Id="rId5" Type="http://schemas.openxmlformats.org/officeDocument/2006/relationships/image" Target="../media/image120.png"/></Relationships>
</file>

<file path=ppt/slides/_rels/slide1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5.xml"/><Relationship Id="rId3" Type="http://schemas.openxmlformats.org/officeDocument/2006/relationships/hyperlink" Target="http://demo.clab.cs.cmu.edu/cdyer/lxmls-seq-attn.pdf" TargetMode="External"/><Relationship Id="rId4" Type="http://schemas.openxmlformats.org/officeDocument/2006/relationships/image" Target="../media/image129.png"/><Relationship Id="rId5" Type="http://schemas.openxmlformats.org/officeDocument/2006/relationships/image" Target="../media/image132.png"/><Relationship Id="rId6" Type="http://schemas.openxmlformats.org/officeDocument/2006/relationships/image" Target="../media/image123.png"/><Relationship Id="rId7" Type="http://schemas.openxmlformats.org/officeDocument/2006/relationships/image" Target="../media/image130.png"/><Relationship Id="rId8" Type="http://schemas.openxmlformats.org/officeDocument/2006/relationships/image" Target="../media/image127.png"/></Relationships>
</file>

<file path=ppt/slides/_rels/slide1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6.xml"/><Relationship Id="rId3" Type="http://schemas.openxmlformats.org/officeDocument/2006/relationships/image" Target="../media/image129.png"/><Relationship Id="rId4" Type="http://schemas.openxmlformats.org/officeDocument/2006/relationships/image" Target="../media/image132.png"/><Relationship Id="rId5" Type="http://schemas.openxmlformats.org/officeDocument/2006/relationships/image" Target="../media/image122.png"/><Relationship Id="rId6" Type="http://schemas.openxmlformats.org/officeDocument/2006/relationships/image" Target="../media/image134.png"/></Relationships>
</file>

<file path=ppt/slides/_rels/slide1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7.xml"/><Relationship Id="rId3" Type="http://schemas.openxmlformats.org/officeDocument/2006/relationships/hyperlink" Target="https://cs224d.stanford.edu/lecture_notes/LectureNotes4.pdf" TargetMode="External"/><Relationship Id="rId4" Type="http://schemas.openxmlformats.org/officeDocument/2006/relationships/image" Target="../media/image125.png"/></Relationships>
</file>

<file path=ppt/slides/_rels/slide1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8.xml"/></Relationships>
</file>

<file path=ppt/slides/_rels/slide1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9.xml"/><Relationship Id="rId3" Type="http://schemas.openxmlformats.org/officeDocument/2006/relationships/image" Target="../media/image121.png"/><Relationship Id="rId4" Type="http://schemas.openxmlformats.org/officeDocument/2006/relationships/hyperlink" Target="http://demo.clab.cs.cmu.edu/cdyer/lxmls-seq-attn.pdf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1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0.xml"/><Relationship Id="rId3" Type="http://schemas.openxmlformats.org/officeDocument/2006/relationships/image" Target="../media/image131.png"/><Relationship Id="rId4" Type="http://schemas.openxmlformats.org/officeDocument/2006/relationships/hyperlink" Target="http://demo.clab.cs.cmu.edu/cdyer/lxmls-seq-attn.pdf" TargetMode="External"/></Relationships>
</file>

<file path=ppt/slides/_rels/slide1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1.xml"/><Relationship Id="rId3" Type="http://schemas.openxmlformats.org/officeDocument/2006/relationships/image" Target="../media/image126.png"/><Relationship Id="rId4" Type="http://schemas.openxmlformats.org/officeDocument/2006/relationships/hyperlink" Target="http://demo.clab.cs.cmu.edu/cdyer/lxmls-seq-attn.pdf" TargetMode="External"/></Relationships>
</file>

<file path=ppt/slides/_rels/slide1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2.xml"/><Relationship Id="rId3" Type="http://schemas.openxmlformats.org/officeDocument/2006/relationships/image" Target="../media/image124.png"/><Relationship Id="rId4" Type="http://schemas.openxmlformats.org/officeDocument/2006/relationships/hyperlink" Target="http://demo.clab.cs.cmu.edu/cdyer/lxmls-seq-attn.pdf" TargetMode="External"/></Relationships>
</file>

<file path=ppt/slides/_rels/slide1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3.xml"/><Relationship Id="rId3" Type="http://schemas.openxmlformats.org/officeDocument/2006/relationships/image" Target="../media/image133.png"/><Relationship Id="rId4" Type="http://schemas.openxmlformats.org/officeDocument/2006/relationships/hyperlink" Target="http://demo.clab.cs.cmu.edu/cdyer/lxmls-seq-attn.pdf" TargetMode="External"/></Relationships>
</file>

<file path=ppt/slides/_rels/slide1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4.xml"/><Relationship Id="rId3" Type="http://schemas.openxmlformats.org/officeDocument/2006/relationships/image" Target="../media/image128.png"/><Relationship Id="rId4" Type="http://schemas.openxmlformats.org/officeDocument/2006/relationships/hyperlink" Target="https://colah.github.io/posts/2015-08-Understanding-LSTMs/" TargetMode="External"/></Relationships>
</file>

<file path=ppt/slides/_rels/slide1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5.xml"/><Relationship Id="rId3" Type="http://schemas.openxmlformats.org/officeDocument/2006/relationships/image" Target="../media/image135.png"/><Relationship Id="rId4" Type="http://schemas.openxmlformats.org/officeDocument/2006/relationships/hyperlink" Target="https://www.mall.cz/figurky/transformers-gen-figurka-voyager-optimus-prime" TargetMode="External"/><Relationship Id="rId5" Type="http://schemas.openxmlformats.org/officeDocument/2006/relationships/hyperlink" Target="https://www.mall.cz/figurky/transformers-gen-figurka-voyager-optimus-prime" TargetMode="External"/><Relationship Id="rId6" Type="http://schemas.openxmlformats.org/officeDocument/2006/relationships/hyperlink" Target="https://www.mall.cz/figurky/transformers-gen-figurka-voyager-optimus-prime" TargetMode="External"/></Relationships>
</file>

<file path=ppt/slides/_rels/slide1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6.xml"/><Relationship Id="rId3" Type="http://schemas.openxmlformats.org/officeDocument/2006/relationships/image" Target="../media/image135.png"/><Relationship Id="rId4" Type="http://schemas.openxmlformats.org/officeDocument/2006/relationships/hyperlink" Target="https://www.mall.cz/figurky/transformers-gen-figurka-voyager-optimus-prime" TargetMode="External"/><Relationship Id="rId5" Type="http://schemas.openxmlformats.org/officeDocument/2006/relationships/hyperlink" Target="https://www.mall.cz/figurky/transformers-gen-figurka-voyager-optimus-prime" TargetMode="External"/><Relationship Id="rId6" Type="http://schemas.openxmlformats.org/officeDocument/2006/relationships/hyperlink" Target="https://www.mall.cz/figurky/transformers-gen-figurka-voyager-optimus-prime" TargetMode="External"/></Relationships>
</file>

<file path=ppt/slides/_rels/slide1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7.xml"/><Relationship Id="rId3" Type="http://schemas.openxmlformats.org/officeDocument/2006/relationships/image" Target="../media/image117.png"/><Relationship Id="rId4" Type="http://schemas.openxmlformats.org/officeDocument/2006/relationships/image" Target="../media/image115.png"/></Relationships>
</file>

<file path=ppt/slides/_rels/slide1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8.xml"/><Relationship Id="rId3" Type="http://schemas.openxmlformats.org/officeDocument/2006/relationships/image" Target="../media/image109.png"/><Relationship Id="rId4" Type="http://schemas.openxmlformats.org/officeDocument/2006/relationships/image" Target="../media/image145.gif"/><Relationship Id="rId5" Type="http://schemas.openxmlformats.org/officeDocument/2006/relationships/image" Target="../media/image117.png"/></Relationships>
</file>

<file path=ppt/slides/_rels/slide1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9.xml"/><Relationship Id="rId3" Type="http://schemas.openxmlformats.org/officeDocument/2006/relationships/image" Target="../media/image109.png"/><Relationship Id="rId4" Type="http://schemas.openxmlformats.org/officeDocument/2006/relationships/image" Target="../media/image13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1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0.xml"/><Relationship Id="rId3" Type="http://schemas.openxmlformats.org/officeDocument/2006/relationships/image" Target="../media/image109.png"/><Relationship Id="rId4" Type="http://schemas.openxmlformats.org/officeDocument/2006/relationships/image" Target="../media/image136.png"/></Relationships>
</file>

<file path=ppt/slides/_rels/slide1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1.xml"/><Relationship Id="rId3" Type="http://schemas.openxmlformats.org/officeDocument/2006/relationships/image" Target="../media/image109.png"/><Relationship Id="rId4" Type="http://schemas.openxmlformats.org/officeDocument/2006/relationships/image" Target="../media/image136.png"/></Relationships>
</file>

<file path=ppt/slides/_rels/slide1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2.xml"/></Relationships>
</file>

<file path=ppt/slides/_rels/slide1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3.xml"/><Relationship Id="rId3" Type="http://schemas.openxmlformats.org/officeDocument/2006/relationships/image" Target="../media/image109.png"/></Relationships>
</file>

<file path=ppt/slides/_rels/slide1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4.xml"/><Relationship Id="rId3" Type="http://schemas.openxmlformats.org/officeDocument/2006/relationships/image" Target="../media/image137.png"/><Relationship Id="rId4" Type="http://schemas.openxmlformats.org/officeDocument/2006/relationships/image" Target="../media/image139.png"/><Relationship Id="rId5" Type="http://schemas.openxmlformats.org/officeDocument/2006/relationships/image" Target="../media/image136.png"/></Relationships>
</file>

<file path=ppt/slides/_rels/slide1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5.xml"/><Relationship Id="rId3" Type="http://schemas.openxmlformats.org/officeDocument/2006/relationships/image" Target="../media/image137.png"/><Relationship Id="rId4" Type="http://schemas.openxmlformats.org/officeDocument/2006/relationships/image" Target="../media/image139.png"/><Relationship Id="rId5" Type="http://schemas.openxmlformats.org/officeDocument/2006/relationships/image" Target="../media/image136.png"/></Relationships>
</file>

<file path=ppt/slides/_rels/slide1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6.xml"/></Relationships>
</file>

<file path=ppt/slides/_rels/slide1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7.xml"/><Relationship Id="rId3" Type="http://schemas.openxmlformats.org/officeDocument/2006/relationships/image" Target="../media/image142.png"/></Relationships>
</file>

<file path=ppt/slides/_rels/slide1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8.xml"/></Relationships>
</file>

<file path=ppt/slides/_rels/slide1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9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Relationship Id="rId4" Type="http://schemas.openxmlformats.org/officeDocument/2006/relationships/image" Target="../media/image6.png"/><Relationship Id="rId5" Type="http://schemas.openxmlformats.org/officeDocument/2006/relationships/image" Target="../media/image3.png"/></Relationships>
</file>

<file path=ppt/slides/_rels/slide1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0.xml"/><Relationship Id="rId3" Type="http://schemas.openxmlformats.org/officeDocument/2006/relationships/image" Target="../media/image140.png"/></Relationships>
</file>

<file path=ppt/slides/_rels/slide1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1.xml"/><Relationship Id="rId3" Type="http://schemas.openxmlformats.org/officeDocument/2006/relationships/image" Target="../media/image141.png"/><Relationship Id="rId4" Type="http://schemas.openxmlformats.org/officeDocument/2006/relationships/image" Target="../media/image144.png"/></Relationships>
</file>

<file path=ppt/slides/_rels/slide1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2.xml"/></Relationships>
</file>

<file path=ppt/slides/_rels/slide1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3.xml"/><Relationship Id="rId3" Type="http://schemas.openxmlformats.org/officeDocument/2006/relationships/image" Target="../media/image14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.png"/><Relationship Id="rId4" Type="http://schemas.openxmlformats.org/officeDocument/2006/relationships/image" Target="../media/image7.png"/><Relationship Id="rId5" Type="http://schemas.openxmlformats.org/officeDocument/2006/relationships/image" Target="../media/image3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.png"/><Relationship Id="rId4" Type="http://schemas.openxmlformats.org/officeDocument/2006/relationships/image" Target="../media/image7.png"/><Relationship Id="rId5" Type="http://schemas.openxmlformats.org/officeDocument/2006/relationships/image" Target="../media/image33.png"/><Relationship Id="rId6" Type="http://schemas.openxmlformats.org/officeDocument/2006/relationships/image" Target="../media/image2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.png"/><Relationship Id="rId4" Type="http://schemas.openxmlformats.org/officeDocument/2006/relationships/image" Target="../media/image7.png"/><Relationship Id="rId5" Type="http://schemas.openxmlformats.org/officeDocument/2006/relationships/image" Target="../media/image33.png"/><Relationship Id="rId6" Type="http://schemas.openxmlformats.org/officeDocument/2006/relationships/image" Target="../media/image2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3.png"/><Relationship Id="rId4" Type="http://schemas.openxmlformats.org/officeDocument/2006/relationships/image" Target="../media/image12.png"/><Relationship Id="rId5" Type="http://schemas.openxmlformats.org/officeDocument/2006/relationships/image" Target="../media/image1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4.png"/><Relationship Id="rId4" Type="http://schemas.openxmlformats.org/officeDocument/2006/relationships/hyperlink" Target="http://r2d2.fit.vutbr.cz/" TargetMode="External"/><Relationship Id="rId5" Type="http://schemas.openxmlformats.org/officeDocument/2006/relationships/hyperlink" Target="https://demo.allennlp.org/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5.png"/><Relationship Id="rId4" Type="http://schemas.openxmlformats.org/officeDocument/2006/relationships/image" Target="../media/image1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s://gpt2.apps.allenai.org/" TargetMode="External"/><Relationship Id="rId4" Type="http://schemas.openxmlformats.org/officeDocument/2006/relationships/hyperlink" Target="https://talktotransformer.com/" TargetMode="External"/><Relationship Id="rId5" Type="http://schemas.openxmlformats.org/officeDocument/2006/relationships/image" Target="../media/image1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2.png"/><Relationship Id="rId4" Type="http://schemas.openxmlformats.org/officeDocument/2006/relationships/image" Target="../media/image1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8.jpg"/><Relationship Id="rId4" Type="http://schemas.openxmlformats.org/officeDocument/2006/relationships/hyperlink" Target="http://www.tutorialspoint.com/" TargetMode="Externa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0.png"/><Relationship Id="rId4" Type="http://schemas.openxmlformats.org/officeDocument/2006/relationships/image" Target="../media/image38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7.png"/><Relationship Id="rId4" Type="http://schemas.openxmlformats.org/officeDocument/2006/relationships/image" Target="../media/image25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6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9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2.png"/><Relationship Id="rId4" Type="http://schemas.openxmlformats.org/officeDocument/2006/relationships/hyperlink" Target="https://corenlp.run/" TargetMode="External"/><Relationship Id="rId5" Type="http://schemas.openxmlformats.org/officeDocument/2006/relationships/hyperlink" Target="https://www.ling.upenn.edu/courses/Fall_2003/ling001/penn_treebank_pos.html" TargetMode="Externa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1.jp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7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3.jp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9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2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50.png"/><Relationship Id="rId4" Type="http://schemas.openxmlformats.org/officeDocument/2006/relationships/image" Target="../media/image4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50.png"/><Relationship Id="rId4" Type="http://schemas.openxmlformats.org/officeDocument/2006/relationships/image" Target="../media/image44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45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48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40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47.png"/><Relationship Id="rId4" Type="http://schemas.openxmlformats.org/officeDocument/2006/relationships/hyperlink" Target="https://machinelearnings.co/text-classification-using-neural-networks-f5cd7b8765c6" TargetMode="Externa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Relationship Id="rId3" Type="http://schemas.openxmlformats.org/officeDocument/2006/relationships/hyperlink" Target="http://datameetsmedia.com/bag-of-words-tf-idf-explained/" TargetMode="External"/><Relationship Id="rId4" Type="http://schemas.openxmlformats.org/officeDocument/2006/relationships/image" Target="../media/image49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46.png"/><Relationship Id="rId4" Type="http://schemas.openxmlformats.org/officeDocument/2006/relationships/image" Target="../media/image5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46.png"/><Relationship Id="rId4" Type="http://schemas.openxmlformats.org/officeDocument/2006/relationships/image" Target="../media/image51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46.png"/><Relationship Id="rId4" Type="http://schemas.openxmlformats.org/officeDocument/2006/relationships/image" Target="../media/image51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Relationship Id="rId3" Type="http://schemas.openxmlformats.org/officeDocument/2006/relationships/hyperlink" Target="http://datameetsmedia.com/bag-of-words-tf-idf-explained/" TargetMode="External"/><Relationship Id="rId4" Type="http://schemas.openxmlformats.org/officeDocument/2006/relationships/image" Target="../media/image54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53.png"/><Relationship Id="rId4" Type="http://schemas.openxmlformats.org/officeDocument/2006/relationships/hyperlink" Target="https://math.stackexchange.com/questions/3026590/similarity-using-euclidean-distance-cosine-similarity-given-co-occurrence-matri" TargetMode="Externa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53.png"/><Relationship Id="rId4" Type="http://schemas.openxmlformats.org/officeDocument/2006/relationships/hyperlink" Target="https://math.stackexchange.com/questions/3026590/similarity-using-euclidean-distance-cosine-similarity-given-co-occurrence-matri" TargetMode="Externa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53.png"/><Relationship Id="rId4" Type="http://schemas.openxmlformats.org/officeDocument/2006/relationships/hyperlink" Target="https://math.stackexchange.com/questions/3026590/similarity-using-euclidean-distance-cosine-similarity-given-co-occurrence-matri" TargetMode="Externa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53.png"/><Relationship Id="rId4" Type="http://schemas.openxmlformats.org/officeDocument/2006/relationships/hyperlink" Target="https://math.stackexchange.com/questions/3026590/similarity-using-euclidean-distance-cosine-similarity-given-co-occurrence-matri" TargetMode="Externa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45.png"/><Relationship Id="rId4" Type="http://schemas.openxmlformats.org/officeDocument/2006/relationships/image" Target="../media/image53.png"/><Relationship Id="rId5" Type="http://schemas.openxmlformats.org/officeDocument/2006/relationships/image" Target="../media/image14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40.png"/><Relationship Id="rId4" Type="http://schemas.openxmlformats.org/officeDocument/2006/relationships/image" Target="../media/image49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5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52.png"/><Relationship Id="rId4" Type="http://schemas.openxmlformats.org/officeDocument/2006/relationships/image" Target="../media/image61.png"/><Relationship Id="rId5" Type="http://schemas.openxmlformats.org/officeDocument/2006/relationships/image" Target="../media/image55.png"/><Relationship Id="rId6" Type="http://schemas.openxmlformats.org/officeDocument/2006/relationships/image" Target="../media/image56.png"/><Relationship Id="rId7" Type="http://schemas.openxmlformats.org/officeDocument/2006/relationships/image" Target="../media/image53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60.png"/><Relationship Id="rId4" Type="http://schemas.openxmlformats.org/officeDocument/2006/relationships/image" Target="../media/image58.png"/><Relationship Id="rId5" Type="http://schemas.openxmlformats.org/officeDocument/2006/relationships/image" Target="../media/image52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59.jpg"/><Relationship Id="rId4" Type="http://schemas.openxmlformats.org/officeDocument/2006/relationships/hyperlink" Target="https://projector.tensorflow.org/" TargetMode="External"/><Relationship Id="rId5" Type="http://schemas.openxmlformats.org/officeDocument/2006/relationships/image" Target="../media/image57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3.xml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68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68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6.xml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7.xml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8.xml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9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0.xml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1.xml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2.xml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2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4.xml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19.png"/><Relationship Id="rId4" Type="http://schemas.openxmlformats.org/officeDocument/2006/relationships/image" Target="../media/image38.png"/><Relationship Id="rId5" Type="http://schemas.openxmlformats.org/officeDocument/2006/relationships/image" Target="../media/image49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45.png"/><Relationship Id="rId4" Type="http://schemas.openxmlformats.org/officeDocument/2006/relationships/image" Target="../media/image92.gif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67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70.png"/><Relationship Id="rId4" Type="http://schemas.openxmlformats.org/officeDocument/2006/relationships/hyperlink" Target="http://demo.clab.cs.cmu.edu/cdyer/lxmls-seq-attn.pdf" TargetMode="External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70.png"/><Relationship Id="rId4" Type="http://schemas.openxmlformats.org/officeDocument/2006/relationships/image" Target="../media/image63.png"/><Relationship Id="rId5" Type="http://schemas.openxmlformats.org/officeDocument/2006/relationships/image" Target="../media/image69.png"/><Relationship Id="rId6" Type="http://schemas.openxmlformats.org/officeDocument/2006/relationships/image" Target="../media/image62.png"/><Relationship Id="rId7" Type="http://schemas.openxmlformats.org/officeDocument/2006/relationships/hyperlink" Target="http://demo.clab.cs.cmu.edu/cdyer/lxmls-seq-attn.pdf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70.png"/><Relationship Id="rId4" Type="http://schemas.openxmlformats.org/officeDocument/2006/relationships/image" Target="../media/image63.png"/><Relationship Id="rId5" Type="http://schemas.openxmlformats.org/officeDocument/2006/relationships/image" Target="../media/image69.png"/><Relationship Id="rId6" Type="http://schemas.openxmlformats.org/officeDocument/2006/relationships/image" Target="../media/image65.png"/><Relationship Id="rId7" Type="http://schemas.openxmlformats.org/officeDocument/2006/relationships/hyperlink" Target="http://demo.clab.cs.cmu.edu/cdyer/lxmls-seq-attn.pdf" TargetMode="External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15.png"/><Relationship Id="rId4" Type="http://schemas.openxmlformats.org/officeDocument/2006/relationships/image" Target="../media/image17.png"/></Relationships>
</file>

<file path=ppt/slides/_rels/slide92.xml.rels><?xml version="1.0" encoding="UTF-8" standalone="yes"?><Relationships xmlns="http://schemas.openxmlformats.org/package/2006/relationships"><Relationship Id="rId11" Type="http://schemas.openxmlformats.org/officeDocument/2006/relationships/image" Target="../media/image76.png"/><Relationship Id="rId10" Type="http://schemas.openxmlformats.org/officeDocument/2006/relationships/image" Target="../media/image74.png"/><Relationship Id="rId13" Type="http://schemas.openxmlformats.org/officeDocument/2006/relationships/image" Target="../media/image75.png"/><Relationship Id="rId1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64.png"/><Relationship Id="rId4" Type="http://schemas.openxmlformats.org/officeDocument/2006/relationships/hyperlink" Target="http://demo.clab.cs.cmu.edu/cdyer/lxmls-seq-attn.pdf" TargetMode="External"/><Relationship Id="rId9" Type="http://schemas.openxmlformats.org/officeDocument/2006/relationships/image" Target="../media/image80.png"/><Relationship Id="rId14" Type="http://schemas.openxmlformats.org/officeDocument/2006/relationships/image" Target="../media/image81.png"/><Relationship Id="rId5" Type="http://schemas.openxmlformats.org/officeDocument/2006/relationships/image" Target="../media/image66.png"/><Relationship Id="rId6" Type="http://schemas.openxmlformats.org/officeDocument/2006/relationships/image" Target="../media/image72.png"/><Relationship Id="rId7" Type="http://schemas.openxmlformats.org/officeDocument/2006/relationships/image" Target="../media/image73.png"/><Relationship Id="rId8" Type="http://schemas.openxmlformats.org/officeDocument/2006/relationships/image" Target="../media/image71.png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64.png"/><Relationship Id="rId4" Type="http://schemas.openxmlformats.org/officeDocument/2006/relationships/hyperlink" Target="http://demo.clab.cs.cmu.edu/cdyer/lxmls-seq-attn.pdf" TargetMode="External"/><Relationship Id="rId5" Type="http://schemas.openxmlformats.org/officeDocument/2006/relationships/image" Target="../media/image77.png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64.png"/><Relationship Id="rId4" Type="http://schemas.openxmlformats.org/officeDocument/2006/relationships/hyperlink" Target="http://demo.clab.cs.cmu.edu/cdyer/lxmls-seq-attn.pdf" TargetMode="External"/><Relationship Id="rId5" Type="http://schemas.openxmlformats.org/officeDocument/2006/relationships/image" Target="../media/image79.png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84.png"/><Relationship Id="rId4" Type="http://schemas.openxmlformats.org/officeDocument/2006/relationships/hyperlink" Target="http://demo.clab.cs.cmu.edu/cdyer/lxmls-seq-attn.pdf" TargetMode="External"/><Relationship Id="rId5" Type="http://schemas.openxmlformats.org/officeDocument/2006/relationships/image" Target="../media/image64.png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6.xml"/><Relationship Id="rId3" Type="http://schemas.openxmlformats.org/officeDocument/2006/relationships/hyperlink" Target="http://demo.clab.cs.cmu.edu/cdyer/lxmls-seq-attn.pdf" TargetMode="External"/><Relationship Id="rId4" Type="http://schemas.openxmlformats.org/officeDocument/2006/relationships/image" Target="../media/image86.png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7.xml"/><Relationship Id="rId3" Type="http://schemas.openxmlformats.org/officeDocument/2006/relationships/hyperlink" Target="http://demo.clab.cs.cmu.edu/cdyer/lxmls-seq-attn.pdf" TargetMode="External"/><Relationship Id="rId4" Type="http://schemas.openxmlformats.org/officeDocument/2006/relationships/image" Target="../media/image82.png"/><Relationship Id="rId5" Type="http://schemas.openxmlformats.org/officeDocument/2006/relationships/image" Target="../media/image85.png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8.xml"/><Relationship Id="rId3" Type="http://schemas.openxmlformats.org/officeDocument/2006/relationships/hyperlink" Target="http://demo.clab.cs.cmu.edu/cdyer/lxmls-seq-attn.pdf" TargetMode="External"/><Relationship Id="rId4" Type="http://schemas.openxmlformats.org/officeDocument/2006/relationships/image" Target="../media/image85.png"/><Relationship Id="rId5" Type="http://schemas.openxmlformats.org/officeDocument/2006/relationships/image" Target="../media/image83.png"/></Relationships>
</file>

<file path=ppt/slides/_rels/slide99.xml.rels><?xml version="1.0" encoding="UTF-8" standalone="yes"?><Relationships xmlns="http://schemas.openxmlformats.org/package/2006/relationships"><Relationship Id="rId11" Type="http://schemas.openxmlformats.org/officeDocument/2006/relationships/image" Target="../media/image74.png"/><Relationship Id="rId10" Type="http://schemas.openxmlformats.org/officeDocument/2006/relationships/image" Target="../media/image88.png"/><Relationship Id="rId13" Type="http://schemas.openxmlformats.org/officeDocument/2006/relationships/image" Target="../media/image91.png"/><Relationship Id="rId1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9.xml"/><Relationship Id="rId3" Type="http://schemas.openxmlformats.org/officeDocument/2006/relationships/hyperlink" Target="http://demo.clab.cs.cmu.edu/cdyer/lxmls-seq-attn.pdf" TargetMode="External"/><Relationship Id="rId4" Type="http://schemas.openxmlformats.org/officeDocument/2006/relationships/image" Target="../media/image72.png"/><Relationship Id="rId9" Type="http://schemas.openxmlformats.org/officeDocument/2006/relationships/image" Target="../media/image87.png"/><Relationship Id="rId15" Type="http://schemas.openxmlformats.org/officeDocument/2006/relationships/image" Target="../media/image94.png"/><Relationship Id="rId14" Type="http://schemas.openxmlformats.org/officeDocument/2006/relationships/image" Target="../media/image93.png"/><Relationship Id="rId17" Type="http://schemas.openxmlformats.org/officeDocument/2006/relationships/image" Target="../media/image95.png"/><Relationship Id="rId16" Type="http://schemas.openxmlformats.org/officeDocument/2006/relationships/image" Target="../media/image73.png"/><Relationship Id="rId5" Type="http://schemas.openxmlformats.org/officeDocument/2006/relationships/image" Target="../media/image81.png"/><Relationship Id="rId19" Type="http://schemas.openxmlformats.org/officeDocument/2006/relationships/image" Target="../media/image97.png"/><Relationship Id="rId6" Type="http://schemas.openxmlformats.org/officeDocument/2006/relationships/image" Target="../media/image66.png"/><Relationship Id="rId18" Type="http://schemas.openxmlformats.org/officeDocument/2006/relationships/image" Target="../media/image71.png"/><Relationship Id="rId7" Type="http://schemas.openxmlformats.org/officeDocument/2006/relationships/image" Target="../media/image89.png"/><Relationship Id="rId8" Type="http://schemas.openxmlformats.org/officeDocument/2006/relationships/image" Target="../media/image9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 txBox="1"/>
          <p:nvPr>
            <p:ph type="ctrTitle"/>
          </p:nvPr>
        </p:nvSpPr>
        <p:spPr>
          <a:xfrm>
            <a:off x="415600" y="992767"/>
            <a:ext cx="11360800" cy="19424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Calibri"/>
              <a:buNone/>
            </a:pPr>
            <a:r>
              <a:rPr lang="en-US"/>
              <a:t>Introduction to NLP</a:t>
            </a:r>
            <a:endParaRPr/>
          </a:p>
        </p:txBody>
      </p:sp>
      <p:sp>
        <p:nvSpPr>
          <p:cNvPr id="91" name="Google Shape;91;p14"/>
          <p:cNvSpPr txBox="1"/>
          <p:nvPr>
            <p:ph idx="1" type="subTitle"/>
          </p:nvPr>
        </p:nvSpPr>
        <p:spPr>
          <a:xfrm>
            <a:off x="9083867" y="239433"/>
            <a:ext cx="29276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b="1" lang="en-US" sz="3200"/>
              <a:t>BISSIT@2021</a:t>
            </a:r>
            <a:endParaRPr b="1" sz="3200"/>
          </a:p>
        </p:txBody>
      </p:sp>
      <p:pic>
        <p:nvPicPr>
          <p:cNvPr id="92" name="Google Shape;92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5" y="5410203"/>
            <a:ext cx="7026597" cy="144780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4"/>
          <p:cNvSpPr txBox="1"/>
          <p:nvPr/>
        </p:nvSpPr>
        <p:spPr>
          <a:xfrm>
            <a:off x="8871500" y="4634933"/>
            <a:ext cx="2927600" cy="7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67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4" name="Google Shape;94;p14"/>
          <p:cNvSpPr txBox="1"/>
          <p:nvPr>
            <p:ph idx="1" type="subTitle"/>
          </p:nvPr>
        </p:nvSpPr>
        <p:spPr>
          <a:xfrm>
            <a:off x="3485150" y="2877850"/>
            <a:ext cx="52332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b="1" lang="en-US" sz="2667"/>
              <a:t>Martin Fajčík </a:t>
            </a:r>
            <a:endParaRPr b="1" sz="2667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4th year </a:t>
            </a:r>
            <a:r>
              <a:rPr lang="en-US"/>
              <a:t>PhD candidate at BUT FIT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3"/>
          <p:cNvSpPr txBox="1"/>
          <p:nvPr>
            <p:ph idx="4294967295"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/>
              <a:t>Common Terminology in NLP</a:t>
            </a:r>
            <a:endParaRPr/>
          </a:p>
        </p:txBody>
      </p:sp>
      <p:sp>
        <p:nvSpPr>
          <p:cNvPr id="172" name="Google Shape;172;p23"/>
          <p:cNvSpPr txBox="1"/>
          <p:nvPr>
            <p:ph idx="12" type="sldNum"/>
          </p:nvPr>
        </p:nvSpPr>
        <p:spPr>
          <a:xfrm>
            <a:off x="10415352" y="6217625"/>
            <a:ext cx="16128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154</a:t>
            </a:r>
            <a:endParaRPr/>
          </a:p>
        </p:txBody>
      </p:sp>
      <p:sp>
        <p:nvSpPr>
          <p:cNvPr id="173" name="Google Shape;173;p23"/>
          <p:cNvSpPr txBox="1"/>
          <p:nvPr/>
        </p:nvSpPr>
        <p:spPr>
          <a:xfrm>
            <a:off x="873425" y="1570100"/>
            <a:ext cx="6049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23"/>
          <p:cNvSpPr txBox="1"/>
          <p:nvPr>
            <p:ph idx="4294967295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Char char="•"/>
            </a:pPr>
            <a:r>
              <a:rPr b="1" lang="en-US" sz="2300"/>
              <a:t>Token</a:t>
            </a:r>
            <a:r>
              <a:rPr lang="en-US" sz="2300"/>
              <a:t> — unit of text, text is sequence of tokens</a:t>
            </a:r>
            <a:endParaRPr sz="2300"/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Char char="•"/>
            </a:pPr>
            <a:r>
              <a:rPr b="1" lang="en-US" sz="2300"/>
              <a:t>Corpus</a:t>
            </a:r>
            <a:r>
              <a:rPr lang="en-US" sz="2300"/>
              <a:t> — dataset with natural language</a:t>
            </a:r>
            <a:endParaRPr sz="2300"/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Char char="•"/>
            </a:pPr>
            <a:r>
              <a:rPr b="1" lang="en-US" sz="2300"/>
              <a:t>Vocabulary in Corpus</a:t>
            </a:r>
            <a:r>
              <a:rPr lang="en-US" sz="2300"/>
              <a:t> — a set of tokens present in the corpus</a:t>
            </a:r>
            <a:endParaRPr sz="2300"/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Char char="•"/>
            </a:pPr>
            <a:r>
              <a:rPr b="1" lang="en-US" sz="2300"/>
              <a:t>Word frequency</a:t>
            </a:r>
            <a:r>
              <a:rPr lang="en-US" sz="2300"/>
              <a:t> — number of word occurences inside corpus</a:t>
            </a:r>
            <a:endParaRPr sz="2300"/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Char char="•"/>
            </a:pPr>
            <a:r>
              <a:rPr b="1" lang="en-US" sz="2300"/>
              <a:t>N-Grams </a:t>
            </a:r>
            <a:r>
              <a:rPr lang="en-US" sz="2300"/>
              <a:t>— n-tuples of tokens in corpus</a:t>
            </a:r>
            <a:endParaRPr sz="2300"/>
          </a:p>
        </p:txBody>
      </p:sp>
      <p:graphicFrame>
        <p:nvGraphicFramePr>
          <p:cNvPr id="175" name="Google Shape;175;p23"/>
          <p:cNvGraphicFramePr/>
          <p:nvPr/>
        </p:nvGraphicFramePr>
        <p:xfrm>
          <a:off x="17425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{7605BA7A-3E15-4EE7-9963-05761346477F}</a:tableStyleId>
              </a:tblPr>
              <a:tblGrid>
                <a:gridCol w="1480425"/>
                <a:gridCol w="1608000"/>
                <a:gridCol w="1352825"/>
                <a:gridCol w="1480425"/>
                <a:gridCol w="1480425"/>
                <a:gridCol w="1480425"/>
                <a:gridCol w="1480425"/>
                <a:gridCol w="1480425"/>
              </a:tblGrid>
              <a:tr h="414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/>
                        <a:t>Terminology</a:t>
                      </a:r>
                      <a:endParaRPr b="1" sz="1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Connections to other research areas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Common NLP problems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Pre-processing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Naïve methods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Sparse Representations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Dense Representations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Sub-word representations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76" name="Google Shape;176;p23"/>
          <p:cNvSpPr txBox="1"/>
          <p:nvPr/>
        </p:nvSpPr>
        <p:spPr>
          <a:xfrm>
            <a:off x="415575" y="3736150"/>
            <a:ext cx="113607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</a:rPr>
              <a:t>{</a:t>
            </a:r>
            <a:r>
              <a:rPr lang="en-US" sz="2100">
                <a:solidFill>
                  <a:srgbClr val="B45F06"/>
                </a:solidFill>
              </a:rPr>
              <a:t>“A sneaky fox jumps over my uncle’s fence.”,</a:t>
            </a:r>
            <a:endParaRPr sz="2100">
              <a:solidFill>
                <a:srgbClr val="B45F0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</a:rPr>
              <a:t> </a:t>
            </a:r>
            <a:r>
              <a:rPr lang="en-US" sz="2100">
                <a:solidFill>
                  <a:srgbClr val="BF9000"/>
                </a:solidFill>
              </a:rPr>
              <a:t>“A greyhound was chasing the boy through the dark forest.”, </a:t>
            </a:r>
            <a:endParaRPr sz="2100">
              <a:solidFill>
                <a:srgbClr val="BF9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</a:rPr>
              <a:t> </a:t>
            </a:r>
            <a:r>
              <a:rPr lang="en-US" sz="2100">
                <a:solidFill>
                  <a:srgbClr val="A61C00"/>
                </a:solidFill>
              </a:rPr>
              <a:t>”A great stone building with fence with a boy behind was guarded by the greyhound”</a:t>
            </a:r>
            <a:r>
              <a:rPr lang="en-US" sz="2100">
                <a:solidFill>
                  <a:schemeClr val="dk1"/>
                </a:solidFill>
              </a:rPr>
              <a:t>}</a:t>
            </a:r>
            <a:endParaRPr sz="2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chemeClr val="dk1"/>
                </a:solidFill>
              </a:rPr>
              <a:t>2-grams</a:t>
            </a:r>
            <a:r>
              <a:rPr lang="en-US" sz="2100">
                <a:solidFill>
                  <a:schemeClr val="dk1"/>
                </a:solidFill>
              </a:rPr>
              <a:t> = ['A sneaky', 'sneaky fox', 'fox jumps', 'jumps over', 'over my', 'my uncle’s',...]</a:t>
            </a:r>
            <a:endParaRPr sz="2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chemeClr val="dk1"/>
                </a:solidFill>
              </a:rPr>
              <a:t>3-grams</a:t>
            </a:r>
            <a:r>
              <a:rPr lang="en-US" sz="2100">
                <a:solidFill>
                  <a:schemeClr val="dk1"/>
                </a:solidFill>
              </a:rPr>
              <a:t> = ['A sneaky fox', 'sneaky fox jumps', 'fox jumps over', 'jumps over my',...]</a:t>
            </a:r>
            <a:endParaRPr sz="2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chemeClr val="dk1"/>
                </a:solidFill>
              </a:rPr>
              <a:t>4-grams</a:t>
            </a:r>
            <a:r>
              <a:rPr lang="en-US" sz="2100">
                <a:solidFill>
                  <a:schemeClr val="dk1"/>
                </a:solidFill>
              </a:rPr>
              <a:t> =['A sneaky fox jumps', 'sneaky fox jumps over', 'fox jumps over my',...]</a:t>
            </a:r>
            <a:endParaRPr sz="2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7" name="Shape 1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8" name="Google Shape;1408;p113"/>
          <p:cNvSpPr txBox="1"/>
          <p:nvPr>
            <p:ph idx="4294967295"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/>
              <a:t>Case study: RNNLM</a:t>
            </a:r>
            <a:endParaRPr/>
          </a:p>
        </p:txBody>
      </p:sp>
      <p:sp>
        <p:nvSpPr>
          <p:cNvPr id="1409" name="Google Shape;1409;p113"/>
          <p:cNvSpPr txBox="1"/>
          <p:nvPr/>
        </p:nvSpPr>
        <p:spPr>
          <a:xfrm>
            <a:off x="667444" y="6398576"/>
            <a:ext cx="10518939" cy="2974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3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Figures have been taken from Chris Dyer’s presentation, available at </a:t>
            </a:r>
            <a:r>
              <a:rPr lang="en-US" sz="1333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http://demo.clab.cs.cmu.edu/cdyer/lxmls-seq-attn.pdf</a:t>
            </a:r>
            <a:endParaRPr sz="133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10" name="Google Shape;1410;p1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24560" y="1552300"/>
            <a:ext cx="8426273" cy="4469989"/>
          </a:xfrm>
          <a:prstGeom prst="rect">
            <a:avLst/>
          </a:prstGeom>
          <a:noFill/>
          <a:ln>
            <a:noFill/>
          </a:ln>
        </p:spPr>
      </p:pic>
      <p:sp>
        <p:nvSpPr>
          <p:cNvPr id="1411" name="Google Shape;1411;p113"/>
          <p:cNvSpPr txBox="1"/>
          <p:nvPr>
            <p:ph idx="12" type="sldNum"/>
          </p:nvPr>
        </p:nvSpPr>
        <p:spPr>
          <a:xfrm>
            <a:off x="10415352" y="6217625"/>
            <a:ext cx="16128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154</a:t>
            </a:r>
            <a:endParaRPr/>
          </a:p>
        </p:txBody>
      </p:sp>
      <p:graphicFrame>
        <p:nvGraphicFramePr>
          <p:cNvPr id="1412" name="Google Shape;1412;p113"/>
          <p:cNvGraphicFramePr/>
          <p:nvPr/>
        </p:nvGraphicFramePr>
        <p:xfrm>
          <a:off x="842463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{7605BA7A-3E15-4EE7-9963-05761346477F}</a:tableStyleId>
              </a:tblPr>
              <a:tblGrid>
                <a:gridCol w="1592700"/>
                <a:gridCol w="1049725"/>
                <a:gridCol w="938675"/>
                <a:gridCol w="2012175"/>
                <a:gridCol w="1210150"/>
                <a:gridCol w="1111375"/>
                <a:gridCol w="2592275"/>
              </a:tblGrid>
              <a:tr h="397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Why do we need RNN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>
                          <a:solidFill>
                            <a:schemeClr val="dk1"/>
                          </a:solidFill>
                        </a:rPr>
                        <a:t>Simple RNNs</a:t>
                      </a:r>
                      <a:endParaRPr b="1"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dk1"/>
                          </a:solidFill>
                        </a:rPr>
                        <a:t>Attention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How to derive gradients for RNNs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Better RNNs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Transformers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Pre-trained Language Representation Models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6" name="Shape 1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7" name="Google Shape;1417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4452" y="2665428"/>
            <a:ext cx="10703097" cy="4076995"/>
          </a:xfrm>
          <a:prstGeom prst="rect">
            <a:avLst/>
          </a:prstGeom>
          <a:noFill/>
          <a:ln>
            <a:noFill/>
          </a:ln>
        </p:spPr>
      </p:pic>
      <p:sp>
        <p:nvSpPr>
          <p:cNvPr id="1418" name="Google Shape;1418;p114"/>
          <p:cNvSpPr txBox="1"/>
          <p:nvPr>
            <p:ph idx="4294967295"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/>
              <a:t>Reading and Summarizing with RNNs</a:t>
            </a:r>
            <a:endParaRPr/>
          </a:p>
        </p:txBody>
      </p:sp>
      <p:sp>
        <p:nvSpPr>
          <p:cNvPr id="1419" name="Google Shape;1419;p114"/>
          <p:cNvSpPr txBox="1"/>
          <p:nvPr/>
        </p:nvSpPr>
        <p:spPr>
          <a:xfrm>
            <a:off x="667444" y="6398576"/>
            <a:ext cx="10518939" cy="2974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3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Figures have been taken from Chris Dyer’s presentation, available at </a:t>
            </a:r>
            <a:r>
              <a:rPr lang="en-US" sz="1333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http://demo.clab.cs.cmu.edu/cdyer/lxmls-seq-attn.pdf</a:t>
            </a:r>
            <a:endParaRPr sz="133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0" name="Google Shape;1420;p114"/>
          <p:cNvSpPr/>
          <p:nvPr/>
        </p:nvSpPr>
        <p:spPr>
          <a:xfrm>
            <a:off x="1267175" y="1703490"/>
            <a:ext cx="6096000" cy="864147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-6336" l="-899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1421" name="Google Shape;1421;p114"/>
          <p:cNvSpPr txBox="1"/>
          <p:nvPr/>
        </p:nvSpPr>
        <p:spPr>
          <a:xfrm>
            <a:off x="1262025" y="2998400"/>
            <a:ext cx="80028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3A3AFF"/>
                </a:solidFill>
              </a:rPr>
              <a:t>C</a:t>
            </a:r>
            <a:r>
              <a:rPr b="1" lang="en-US" sz="1800">
                <a:solidFill>
                  <a:srgbClr val="3A3AFF"/>
                </a:solidFill>
              </a:rPr>
              <a:t>reate </a:t>
            </a:r>
            <a:r>
              <a:rPr b="1" lang="en-US" sz="1800" u="sng">
                <a:solidFill>
                  <a:srgbClr val="3A3AFF"/>
                </a:solidFill>
              </a:rPr>
              <a:t>sentence embedding</a:t>
            </a:r>
            <a:r>
              <a:rPr b="1" lang="en-US" sz="1800">
                <a:solidFill>
                  <a:srgbClr val="3A3AFF"/>
                </a:solidFill>
              </a:rPr>
              <a:t>, e.g. by taking last </a:t>
            </a:r>
            <a:r>
              <a:rPr b="1" lang="en-US" sz="1800">
                <a:solidFill>
                  <a:srgbClr val="3A3AFF"/>
                </a:solidFill>
              </a:rPr>
              <a:t>RNN output vector h</a:t>
            </a:r>
            <a:r>
              <a:rPr b="1" baseline="-25000" lang="en-US" sz="1800">
                <a:solidFill>
                  <a:srgbClr val="3A3AFF"/>
                </a:solidFill>
              </a:rPr>
              <a:t>|x| .</a:t>
            </a:r>
            <a:endParaRPr b="1" baseline="-25000" sz="1800">
              <a:solidFill>
                <a:srgbClr val="3A3A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3A3A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3A3AFF"/>
                </a:solidFill>
              </a:rPr>
              <a:t>Use it to predict </a:t>
            </a:r>
            <a:r>
              <a:rPr b="1" lang="en-US" sz="1800">
                <a:solidFill>
                  <a:srgbClr val="3A3AFF"/>
                </a:solidFill>
              </a:rPr>
              <a:t>ŷ.</a:t>
            </a:r>
            <a:endParaRPr b="1" sz="1800">
              <a:solidFill>
                <a:srgbClr val="3A3AFF"/>
              </a:solidFill>
            </a:endParaRPr>
          </a:p>
        </p:txBody>
      </p:sp>
      <p:sp>
        <p:nvSpPr>
          <p:cNvPr id="1422" name="Google Shape;1422;p114"/>
          <p:cNvSpPr txBox="1"/>
          <p:nvPr>
            <p:ph idx="12" type="sldNum"/>
          </p:nvPr>
        </p:nvSpPr>
        <p:spPr>
          <a:xfrm>
            <a:off x="10415352" y="6217625"/>
            <a:ext cx="16128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154</a:t>
            </a:r>
            <a:endParaRPr/>
          </a:p>
        </p:txBody>
      </p:sp>
      <p:graphicFrame>
        <p:nvGraphicFramePr>
          <p:cNvPr id="1423" name="Google Shape;1423;p114"/>
          <p:cNvGraphicFramePr/>
          <p:nvPr/>
        </p:nvGraphicFramePr>
        <p:xfrm>
          <a:off x="842463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{7605BA7A-3E15-4EE7-9963-05761346477F}</a:tableStyleId>
              </a:tblPr>
              <a:tblGrid>
                <a:gridCol w="1592700"/>
                <a:gridCol w="1049725"/>
                <a:gridCol w="938675"/>
                <a:gridCol w="2012175"/>
                <a:gridCol w="1210150"/>
                <a:gridCol w="1111375"/>
                <a:gridCol w="2592275"/>
              </a:tblGrid>
              <a:tr h="397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Why do we need RNN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>
                          <a:solidFill>
                            <a:schemeClr val="dk1"/>
                          </a:solidFill>
                        </a:rPr>
                        <a:t>Simple RNNs</a:t>
                      </a:r>
                      <a:endParaRPr b="1"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dk1"/>
                          </a:solidFill>
                        </a:rPr>
                        <a:t>Attention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How to derive gradients for RNNs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Better RNNs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Transformers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Pre-trained Language Representation Models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8" name="Google Shape;1428;p1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2937" y="1770566"/>
            <a:ext cx="10518939" cy="4323593"/>
          </a:xfrm>
          <a:prstGeom prst="rect">
            <a:avLst/>
          </a:prstGeom>
          <a:noFill/>
          <a:ln>
            <a:noFill/>
          </a:ln>
        </p:spPr>
      </p:pic>
      <p:sp>
        <p:nvSpPr>
          <p:cNvPr id="1429" name="Google Shape;1429;p115"/>
          <p:cNvSpPr txBox="1"/>
          <p:nvPr>
            <p:ph idx="4294967295"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/>
              <a:t>Reading and Summarizing with RNNs</a:t>
            </a:r>
            <a:endParaRPr/>
          </a:p>
        </p:txBody>
      </p:sp>
      <p:sp>
        <p:nvSpPr>
          <p:cNvPr id="1430" name="Google Shape;1430;p115"/>
          <p:cNvSpPr txBox="1"/>
          <p:nvPr/>
        </p:nvSpPr>
        <p:spPr>
          <a:xfrm>
            <a:off x="667444" y="6398576"/>
            <a:ext cx="10518939" cy="2974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3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Figures have been taken from Chris Dyer’s presentation, available at </a:t>
            </a:r>
            <a:r>
              <a:rPr lang="en-US" sz="1333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http://demo.clab.cs.cmu.edu/cdyer/lxmls-seq-attn.pdf</a:t>
            </a:r>
            <a:endParaRPr sz="133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31" name="Google Shape;1431;p1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95325" y="1770566"/>
            <a:ext cx="3555279" cy="1688911"/>
          </a:xfrm>
          <a:prstGeom prst="rect">
            <a:avLst/>
          </a:prstGeom>
          <a:noFill/>
          <a:ln>
            <a:noFill/>
          </a:ln>
        </p:spPr>
      </p:pic>
      <p:sp>
        <p:nvSpPr>
          <p:cNvPr id="1432" name="Google Shape;1432;p115"/>
          <p:cNvSpPr txBox="1"/>
          <p:nvPr>
            <p:ph idx="12" type="sldNum"/>
          </p:nvPr>
        </p:nvSpPr>
        <p:spPr>
          <a:xfrm>
            <a:off x="10415352" y="6217625"/>
            <a:ext cx="16128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154</a:t>
            </a:r>
            <a:endParaRPr/>
          </a:p>
        </p:txBody>
      </p:sp>
      <p:graphicFrame>
        <p:nvGraphicFramePr>
          <p:cNvPr id="1433" name="Google Shape;1433;p115"/>
          <p:cNvGraphicFramePr/>
          <p:nvPr/>
        </p:nvGraphicFramePr>
        <p:xfrm>
          <a:off x="842463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{7605BA7A-3E15-4EE7-9963-05761346477F}</a:tableStyleId>
              </a:tblPr>
              <a:tblGrid>
                <a:gridCol w="1592700"/>
                <a:gridCol w="1049725"/>
                <a:gridCol w="938675"/>
                <a:gridCol w="2012175"/>
                <a:gridCol w="1210150"/>
                <a:gridCol w="1111375"/>
                <a:gridCol w="2592275"/>
              </a:tblGrid>
              <a:tr h="397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Why do we need RNN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>
                          <a:solidFill>
                            <a:schemeClr val="dk1"/>
                          </a:solidFill>
                        </a:rPr>
                        <a:t>Simple RNNs</a:t>
                      </a:r>
                      <a:endParaRPr b="1"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dk1"/>
                          </a:solidFill>
                        </a:rPr>
                        <a:t>Attention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How to derive gradients for RNNs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Better RNNs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Transformers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Pre-trained Language Representation Models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7" name="Shape 1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8" name="Google Shape;1438;p116"/>
          <p:cNvSpPr txBox="1"/>
          <p:nvPr>
            <p:ph idx="4294967295"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/>
              <a:t>Seq-to-seq models</a:t>
            </a:r>
            <a:endParaRPr/>
          </a:p>
        </p:txBody>
      </p:sp>
      <p:sp>
        <p:nvSpPr>
          <p:cNvPr id="1439" name="Google Shape;1439;p116"/>
          <p:cNvSpPr txBox="1"/>
          <p:nvPr/>
        </p:nvSpPr>
        <p:spPr>
          <a:xfrm>
            <a:off x="667444" y="6398576"/>
            <a:ext cx="10518939" cy="2974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3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Figures have been taken from Chris Dyer’s presentation, available at </a:t>
            </a:r>
            <a:r>
              <a:rPr lang="en-US" sz="1333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http://demo.clab.cs.cmu.edu/cdyer/lxmls-seq-attn.pdf</a:t>
            </a:r>
            <a:endParaRPr sz="133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0" name="Google Shape;1440;p116"/>
          <p:cNvSpPr txBox="1"/>
          <p:nvPr/>
        </p:nvSpPr>
        <p:spPr>
          <a:xfrm>
            <a:off x="2497398" y="11069771"/>
            <a:ext cx="931879" cy="506121"/>
          </a:xfrm>
          <a:prstGeom prst="rect">
            <a:avLst/>
          </a:prstGeom>
          <a:noFill/>
          <a:ln>
            <a:noFill/>
          </a:ln>
        </p:spPr>
        <p:txBody>
          <a:bodyPr anchorCtr="0" anchor="ctr" bIns="67725" lIns="67725" spcFirstLastPara="1" rIns="67725" wrap="square" tIns="677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Ich</a:t>
            </a:r>
            <a:endParaRPr/>
          </a:p>
        </p:txBody>
      </p:sp>
      <p:sp>
        <p:nvSpPr>
          <p:cNvPr id="1441" name="Google Shape;1441;p116"/>
          <p:cNvSpPr txBox="1"/>
          <p:nvPr/>
        </p:nvSpPr>
        <p:spPr>
          <a:xfrm>
            <a:off x="3750151" y="11069771"/>
            <a:ext cx="2118101" cy="506121"/>
          </a:xfrm>
          <a:prstGeom prst="rect">
            <a:avLst/>
          </a:prstGeom>
          <a:noFill/>
          <a:ln>
            <a:noFill/>
          </a:ln>
        </p:spPr>
        <p:txBody>
          <a:bodyPr anchorCtr="0" anchor="ctr" bIns="67725" lIns="67725" spcFirstLastPara="1" rIns="67725" wrap="square" tIns="677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möchte</a:t>
            </a:r>
            <a:endParaRPr/>
          </a:p>
        </p:txBody>
      </p:sp>
      <p:sp>
        <p:nvSpPr>
          <p:cNvPr id="1442" name="Google Shape;1442;p116"/>
          <p:cNvSpPr txBox="1"/>
          <p:nvPr/>
        </p:nvSpPr>
        <p:spPr>
          <a:xfrm>
            <a:off x="6181683" y="11069771"/>
            <a:ext cx="912644" cy="506121"/>
          </a:xfrm>
          <a:prstGeom prst="rect">
            <a:avLst/>
          </a:prstGeom>
          <a:noFill/>
          <a:ln>
            <a:noFill/>
          </a:ln>
        </p:spPr>
        <p:txBody>
          <a:bodyPr anchorCtr="0" anchor="ctr" bIns="67725" lIns="67725" spcFirstLastPara="1" rIns="67725" wrap="square" tIns="677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ein</a:t>
            </a:r>
            <a:endParaRPr/>
          </a:p>
        </p:txBody>
      </p:sp>
      <p:sp>
        <p:nvSpPr>
          <p:cNvPr id="1443" name="Google Shape;1443;p116"/>
          <p:cNvSpPr txBox="1"/>
          <p:nvPr/>
        </p:nvSpPr>
        <p:spPr>
          <a:xfrm>
            <a:off x="7907831" y="11069771"/>
            <a:ext cx="1186223" cy="506121"/>
          </a:xfrm>
          <a:prstGeom prst="rect">
            <a:avLst/>
          </a:prstGeom>
          <a:noFill/>
          <a:ln>
            <a:noFill/>
          </a:ln>
        </p:spPr>
        <p:txBody>
          <a:bodyPr anchorCtr="0" anchor="ctr" bIns="67725" lIns="67725" spcFirstLastPara="1" rIns="67725" wrap="square" tIns="677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Bier</a:t>
            </a:r>
            <a:endParaRPr/>
          </a:p>
        </p:txBody>
      </p:sp>
      <p:grpSp>
        <p:nvGrpSpPr>
          <p:cNvPr id="1444" name="Google Shape;1444;p116"/>
          <p:cNvGrpSpPr/>
          <p:nvPr/>
        </p:nvGrpSpPr>
        <p:grpSpPr>
          <a:xfrm>
            <a:off x="2593479" y="8881533"/>
            <a:ext cx="739710" cy="2197433"/>
            <a:chOff x="0" y="0"/>
            <a:chExt cx="554782" cy="1648074"/>
          </a:xfrm>
        </p:grpSpPr>
        <p:sp>
          <p:nvSpPr>
            <p:cNvPr id="1445" name="Google Shape;1445;p116"/>
            <p:cNvSpPr/>
            <p:nvPr/>
          </p:nvSpPr>
          <p:spPr>
            <a:xfrm>
              <a:off x="0" y="0"/>
              <a:ext cx="554782" cy="1648074"/>
            </a:xfrm>
            <a:prstGeom prst="rect">
              <a:avLst/>
            </a:prstGeom>
            <a:noFill/>
            <a:ln cap="flat" cmpd="sng" w="38100">
              <a:solidFill>
                <a:srgbClr val="000000"/>
              </a:solidFill>
              <a:prstDash val="solid"/>
              <a:miter lim="400000"/>
              <a:headEnd len="sm" w="sm" type="none"/>
              <a:tailEnd len="sm" w="sm" type="none"/>
            </a:ln>
            <a:effectLst>
              <a:outerShdw blurRad="38100" rotWithShape="0" dir="5400000" dist="25400">
                <a:srgbClr val="000000">
                  <a:alpha val="49803"/>
                </a:srgbClr>
              </a:outerShdw>
            </a:effectLst>
          </p:spPr>
          <p:txBody>
            <a:bodyPr anchorCtr="0" anchor="ctr" bIns="67725" lIns="67725" spcFirstLastPara="1" rIns="67725" wrap="square" tIns="677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6" name="Google Shape;1446;p116"/>
            <p:cNvSpPr/>
            <p:nvPr/>
          </p:nvSpPr>
          <p:spPr>
            <a:xfrm>
              <a:off x="73694" y="88900"/>
              <a:ext cx="407393" cy="400398"/>
            </a:xfrm>
            <a:prstGeom prst="ellipse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  <a:effectLst>
              <a:outerShdw blurRad="38100" rotWithShape="0" dir="5400000" dist="25400">
                <a:srgbClr val="000000">
                  <a:alpha val="49803"/>
                </a:srgbClr>
              </a:outerShdw>
            </a:effectLst>
          </p:spPr>
          <p:txBody>
            <a:bodyPr anchorCtr="0" anchor="ctr" bIns="67725" lIns="67725" spcFirstLastPara="1" rIns="67725" wrap="square" tIns="677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7" name="Google Shape;1447;p116"/>
            <p:cNvSpPr/>
            <p:nvPr/>
          </p:nvSpPr>
          <p:spPr>
            <a:xfrm>
              <a:off x="73694" y="623837"/>
              <a:ext cx="407393" cy="400399"/>
            </a:xfrm>
            <a:prstGeom prst="ellipse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  <a:effectLst>
              <a:outerShdw blurRad="38100" rotWithShape="0" dir="5400000" dist="25400">
                <a:srgbClr val="000000">
                  <a:alpha val="49803"/>
                </a:srgbClr>
              </a:outerShdw>
            </a:effectLst>
          </p:spPr>
          <p:txBody>
            <a:bodyPr anchorCtr="0" anchor="ctr" bIns="67725" lIns="67725" spcFirstLastPara="1" rIns="67725" wrap="square" tIns="677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8" name="Google Shape;1448;p116"/>
            <p:cNvSpPr/>
            <p:nvPr/>
          </p:nvSpPr>
          <p:spPr>
            <a:xfrm>
              <a:off x="73694" y="1158775"/>
              <a:ext cx="407393" cy="400399"/>
            </a:xfrm>
            <a:prstGeom prst="ellipse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  <a:effectLst>
              <a:outerShdw blurRad="38100" rotWithShape="0" dir="5400000" dist="25400">
                <a:srgbClr val="000000">
                  <a:alpha val="49803"/>
                </a:srgbClr>
              </a:outerShdw>
            </a:effectLst>
          </p:spPr>
          <p:txBody>
            <a:bodyPr anchorCtr="0" anchor="ctr" bIns="67725" lIns="67725" spcFirstLastPara="1" rIns="67725" wrap="square" tIns="677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49" name="Google Shape;1449;p116"/>
          <p:cNvGrpSpPr/>
          <p:nvPr/>
        </p:nvGrpSpPr>
        <p:grpSpPr>
          <a:xfrm>
            <a:off x="4439350" y="8881533"/>
            <a:ext cx="739712" cy="2197433"/>
            <a:chOff x="0" y="0"/>
            <a:chExt cx="554782" cy="1648074"/>
          </a:xfrm>
        </p:grpSpPr>
        <p:sp>
          <p:nvSpPr>
            <p:cNvPr id="1450" name="Google Shape;1450;p116"/>
            <p:cNvSpPr/>
            <p:nvPr/>
          </p:nvSpPr>
          <p:spPr>
            <a:xfrm>
              <a:off x="0" y="0"/>
              <a:ext cx="554782" cy="1648074"/>
            </a:xfrm>
            <a:prstGeom prst="rect">
              <a:avLst/>
            </a:prstGeom>
            <a:noFill/>
            <a:ln cap="flat" cmpd="sng" w="38100">
              <a:solidFill>
                <a:srgbClr val="000000"/>
              </a:solidFill>
              <a:prstDash val="solid"/>
              <a:miter lim="400000"/>
              <a:headEnd len="sm" w="sm" type="none"/>
              <a:tailEnd len="sm" w="sm" type="none"/>
            </a:ln>
            <a:effectLst>
              <a:outerShdw blurRad="38100" rotWithShape="0" dir="5400000" dist="25400">
                <a:srgbClr val="000000">
                  <a:alpha val="49803"/>
                </a:srgbClr>
              </a:outerShdw>
            </a:effectLst>
          </p:spPr>
          <p:txBody>
            <a:bodyPr anchorCtr="0" anchor="ctr" bIns="67725" lIns="67725" spcFirstLastPara="1" rIns="67725" wrap="square" tIns="677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1" name="Google Shape;1451;p116"/>
            <p:cNvSpPr/>
            <p:nvPr/>
          </p:nvSpPr>
          <p:spPr>
            <a:xfrm>
              <a:off x="73694" y="88900"/>
              <a:ext cx="407393" cy="400398"/>
            </a:xfrm>
            <a:prstGeom prst="ellipse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  <a:effectLst>
              <a:outerShdw blurRad="38100" rotWithShape="0" dir="5400000" dist="25400">
                <a:srgbClr val="000000">
                  <a:alpha val="49803"/>
                </a:srgbClr>
              </a:outerShdw>
            </a:effectLst>
          </p:spPr>
          <p:txBody>
            <a:bodyPr anchorCtr="0" anchor="ctr" bIns="67725" lIns="67725" spcFirstLastPara="1" rIns="67725" wrap="square" tIns="677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2" name="Google Shape;1452;p116"/>
            <p:cNvSpPr/>
            <p:nvPr/>
          </p:nvSpPr>
          <p:spPr>
            <a:xfrm>
              <a:off x="73694" y="623837"/>
              <a:ext cx="407393" cy="400399"/>
            </a:xfrm>
            <a:prstGeom prst="ellipse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  <a:effectLst>
              <a:outerShdw blurRad="38100" rotWithShape="0" dir="5400000" dist="25400">
                <a:srgbClr val="000000">
                  <a:alpha val="49803"/>
                </a:srgbClr>
              </a:outerShdw>
            </a:effectLst>
          </p:spPr>
          <p:txBody>
            <a:bodyPr anchorCtr="0" anchor="ctr" bIns="67725" lIns="67725" spcFirstLastPara="1" rIns="67725" wrap="square" tIns="677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3" name="Google Shape;1453;p116"/>
            <p:cNvSpPr/>
            <p:nvPr/>
          </p:nvSpPr>
          <p:spPr>
            <a:xfrm>
              <a:off x="73694" y="1158775"/>
              <a:ext cx="407393" cy="400399"/>
            </a:xfrm>
            <a:prstGeom prst="ellipse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  <a:effectLst>
              <a:outerShdw blurRad="38100" rotWithShape="0" dir="5400000" dist="25400">
                <a:srgbClr val="000000">
                  <a:alpha val="49803"/>
                </a:srgbClr>
              </a:outerShdw>
            </a:effectLst>
          </p:spPr>
          <p:txBody>
            <a:bodyPr anchorCtr="0" anchor="ctr" bIns="67725" lIns="67725" spcFirstLastPara="1" rIns="67725" wrap="square" tIns="677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54" name="Google Shape;1454;p116"/>
          <p:cNvGrpSpPr/>
          <p:nvPr/>
        </p:nvGrpSpPr>
        <p:grpSpPr>
          <a:xfrm>
            <a:off x="6285216" y="8881533"/>
            <a:ext cx="739710" cy="2197433"/>
            <a:chOff x="0" y="0"/>
            <a:chExt cx="554782" cy="1648074"/>
          </a:xfrm>
        </p:grpSpPr>
        <p:sp>
          <p:nvSpPr>
            <p:cNvPr id="1455" name="Google Shape;1455;p116"/>
            <p:cNvSpPr/>
            <p:nvPr/>
          </p:nvSpPr>
          <p:spPr>
            <a:xfrm>
              <a:off x="0" y="0"/>
              <a:ext cx="554782" cy="1648074"/>
            </a:xfrm>
            <a:prstGeom prst="rect">
              <a:avLst/>
            </a:prstGeom>
            <a:noFill/>
            <a:ln cap="flat" cmpd="sng" w="38100">
              <a:solidFill>
                <a:srgbClr val="000000"/>
              </a:solidFill>
              <a:prstDash val="solid"/>
              <a:miter lim="400000"/>
              <a:headEnd len="sm" w="sm" type="none"/>
              <a:tailEnd len="sm" w="sm" type="none"/>
            </a:ln>
            <a:effectLst>
              <a:outerShdw blurRad="38100" rotWithShape="0" dir="5400000" dist="25400">
                <a:srgbClr val="000000">
                  <a:alpha val="49803"/>
                </a:srgbClr>
              </a:outerShdw>
            </a:effectLst>
          </p:spPr>
          <p:txBody>
            <a:bodyPr anchorCtr="0" anchor="ctr" bIns="67725" lIns="67725" spcFirstLastPara="1" rIns="67725" wrap="square" tIns="677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6" name="Google Shape;1456;p116"/>
            <p:cNvSpPr/>
            <p:nvPr/>
          </p:nvSpPr>
          <p:spPr>
            <a:xfrm>
              <a:off x="73694" y="88900"/>
              <a:ext cx="407393" cy="400398"/>
            </a:xfrm>
            <a:prstGeom prst="ellipse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  <a:effectLst>
              <a:outerShdw blurRad="38100" rotWithShape="0" dir="5400000" dist="25400">
                <a:srgbClr val="000000">
                  <a:alpha val="49803"/>
                </a:srgbClr>
              </a:outerShdw>
            </a:effectLst>
          </p:spPr>
          <p:txBody>
            <a:bodyPr anchorCtr="0" anchor="ctr" bIns="67725" lIns="67725" spcFirstLastPara="1" rIns="67725" wrap="square" tIns="677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7" name="Google Shape;1457;p116"/>
            <p:cNvSpPr/>
            <p:nvPr/>
          </p:nvSpPr>
          <p:spPr>
            <a:xfrm>
              <a:off x="73694" y="623837"/>
              <a:ext cx="407393" cy="400399"/>
            </a:xfrm>
            <a:prstGeom prst="ellipse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  <a:effectLst>
              <a:outerShdw blurRad="38100" rotWithShape="0" dir="5400000" dist="25400">
                <a:srgbClr val="000000">
                  <a:alpha val="49803"/>
                </a:srgbClr>
              </a:outerShdw>
            </a:effectLst>
          </p:spPr>
          <p:txBody>
            <a:bodyPr anchorCtr="0" anchor="ctr" bIns="67725" lIns="67725" spcFirstLastPara="1" rIns="67725" wrap="square" tIns="677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8" name="Google Shape;1458;p116"/>
            <p:cNvSpPr/>
            <p:nvPr/>
          </p:nvSpPr>
          <p:spPr>
            <a:xfrm>
              <a:off x="73694" y="1158775"/>
              <a:ext cx="407393" cy="400399"/>
            </a:xfrm>
            <a:prstGeom prst="ellipse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  <a:effectLst>
              <a:outerShdw blurRad="38100" rotWithShape="0" dir="5400000" dist="25400">
                <a:srgbClr val="000000">
                  <a:alpha val="49803"/>
                </a:srgbClr>
              </a:outerShdw>
            </a:effectLst>
          </p:spPr>
          <p:txBody>
            <a:bodyPr anchorCtr="0" anchor="ctr" bIns="67725" lIns="67725" spcFirstLastPara="1" rIns="67725" wrap="square" tIns="677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59" name="Google Shape;1459;p116"/>
          <p:cNvGrpSpPr/>
          <p:nvPr/>
        </p:nvGrpSpPr>
        <p:grpSpPr>
          <a:xfrm>
            <a:off x="8131087" y="8881533"/>
            <a:ext cx="739712" cy="2197433"/>
            <a:chOff x="0" y="0"/>
            <a:chExt cx="554782" cy="1648074"/>
          </a:xfrm>
        </p:grpSpPr>
        <p:sp>
          <p:nvSpPr>
            <p:cNvPr id="1460" name="Google Shape;1460;p116"/>
            <p:cNvSpPr/>
            <p:nvPr/>
          </p:nvSpPr>
          <p:spPr>
            <a:xfrm>
              <a:off x="0" y="0"/>
              <a:ext cx="554782" cy="1648074"/>
            </a:xfrm>
            <a:prstGeom prst="rect">
              <a:avLst/>
            </a:prstGeom>
            <a:noFill/>
            <a:ln cap="flat" cmpd="sng" w="38100">
              <a:solidFill>
                <a:srgbClr val="000000"/>
              </a:solidFill>
              <a:prstDash val="solid"/>
              <a:miter lim="400000"/>
              <a:headEnd len="sm" w="sm" type="none"/>
              <a:tailEnd len="sm" w="sm" type="none"/>
            </a:ln>
            <a:effectLst>
              <a:outerShdw blurRad="38100" rotWithShape="0" dir="5400000" dist="25400">
                <a:srgbClr val="000000">
                  <a:alpha val="49803"/>
                </a:srgbClr>
              </a:outerShdw>
            </a:effectLst>
          </p:spPr>
          <p:txBody>
            <a:bodyPr anchorCtr="0" anchor="ctr" bIns="67725" lIns="67725" spcFirstLastPara="1" rIns="67725" wrap="square" tIns="677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1" name="Google Shape;1461;p116"/>
            <p:cNvSpPr/>
            <p:nvPr/>
          </p:nvSpPr>
          <p:spPr>
            <a:xfrm>
              <a:off x="73694" y="88900"/>
              <a:ext cx="407393" cy="400398"/>
            </a:xfrm>
            <a:prstGeom prst="ellipse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  <a:effectLst>
              <a:outerShdw blurRad="38100" rotWithShape="0" dir="5400000" dist="25400">
                <a:srgbClr val="000000">
                  <a:alpha val="49803"/>
                </a:srgbClr>
              </a:outerShdw>
            </a:effectLst>
          </p:spPr>
          <p:txBody>
            <a:bodyPr anchorCtr="0" anchor="ctr" bIns="67725" lIns="67725" spcFirstLastPara="1" rIns="67725" wrap="square" tIns="677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2" name="Google Shape;1462;p116"/>
            <p:cNvSpPr/>
            <p:nvPr/>
          </p:nvSpPr>
          <p:spPr>
            <a:xfrm>
              <a:off x="73694" y="623837"/>
              <a:ext cx="407393" cy="400399"/>
            </a:xfrm>
            <a:prstGeom prst="ellipse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  <a:effectLst>
              <a:outerShdw blurRad="38100" rotWithShape="0" dir="5400000" dist="25400">
                <a:srgbClr val="000000">
                  <a:alpha val="49803"/>
                </a:srgbClr>
              </a:outerShdw>
            </a:effectLst>
          </p:spPr>
          <p:txBody>
            <a:bodyPr anchorCtr="0" anchor="ctr" bIns="67725" lIns="67725" spcFirstLastPara="1" rIns="67725" wrap="square" tIns="677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3" name="Google Shape;1463;p116"/>
            <p:cNvSpPr/>
            <p:nvPr/>
          </p:nvSpPr>
          <p:spPr>
            <a:xfrm>
              <a:off x="73694" y="1158775"/>
              <a:ext cx="407393" cy="400399"/>
            </a:xfrm>
            <a:prstGeom prst="ellipse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  <a:effectLst>
              <a:outerShdw blurRad="38100" rotWithShape="0" dir="5400000" dist="25400">
                <a:srgbClr val="000000">
                  <a:alpha val="49803"/>
                </a:srgbClr>
              </a:outerShdw>
            </a:effectLst>
          </p:spPr>
          <p:txBody>
            <a:bodyPr anchorCtr="0" anchor="ctr" bIns="67725" lIns="67725" spcFirstLastPara="1" rIns="67725" wrap="square" tIns="677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descr="Image" id="1464" name="Google Shape;1464;p1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86000" y="8515881"/>
            <a:ext cx="457200" cy="3048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465" name="Google Shape;1465;p11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250267" y="8515881"/>
            <a:ext cx="457200" cy="3048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466" name="Google Shape;1466;p11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096000" y="8515881"/>
            <a:ext cx="457200" cy="3048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467" name="Google Shape;1467;p11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941734" y="8533608"/>
            <a:ext cx="474133" cy="304801"/>
          </a:xfrm>
          <a:prstGeom prst="rect">
            <a:avLst/>
          </a:prstGeom>
          <a:noFill/>
          <a:ln>
            <a:noFill/>
          </a:ln>
        </p:spPr>
      </p:pic>
      <p:sp>
        <p:nvSpPr>
          <p:cNvPr id="1468" name="Google Shape;1468;p116"/>
          <p:cNvSpPr txBox="1"/>
          <p:nvPr/>
        </p:nvSpPr>
        <p:spPr>
          <a:xfrm>
            <a:off x="671028" y="1465341"/>
            <a:ext cx="6417654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0990" lvl="0" marL="38099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Alternative view</a:t>
            </a: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conditional language models</a:t>
            </a:r>
            <a:endParaRPr/>
          </a:p>
        </p:txBody>
      </p:sp>
      <p:pic>
        <p:nvPicPr>
          <p:cNvPr id="1469" name="Google Shape;1469;p11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061268" y="1967049"/>
            <a:ext cx="8069464" cy="4431527"/>
          </a:xfrm>
          <a:prstGeom prst="rect">
            <a:avLst/>
          </a:prstGeom>
          <a:noFill/>
          <a:ln>
            <a:noFill/>
          </a:ln>
        </p:spPr>
      </p:pic>
      <p:sp>
        <p:nvSpPr>
          <p:cNvPr id="1470" name="Google Shape;1470;p116"/>
          <p:cNvSpPr/>
          <p:nvPr/>
        </p:nvSpPr>
        <p:spPr>
          <a:xfrm>
            <a:off x="5179061" y="1967049"/>
            <a:ext cx="3914992" cy="528903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1" name="Google Shape;1471;p116"/>
          <p:cNvSpPr/>
          <p:nvPr/>
        </p:nvSpPr>
        <p:spPr>
          <a:xfrm>
            <a:off x="5382261" y="5239618"/>
            <a:ext cx="4615179" cy="528903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2" name="Google Shape;1472;p116"/>
          <p:cNvSpPr txBox="1"/>
          <p:nvPr>
            <p:ph idx="12" type="sldNum"/>
          </p:nvPr>
        </p:nvSpPr>
        <p:spPr>
          <a:xfrm>
            <a:off x="10415352" y="6217625"/>
            <a:ext cx="16128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154</a:t>
            </a:r>
            <a:endParaRPr/>
          </a:p>
        </p:txBody>
      </p:sp>
      <p:graphicFrame>
        <p:nvGraphicFramePr>
          <p:cNvPr id="1473" name="Google Shape;1473;p116"/>
          <p:cNvGraphicFramePr/>
          <p:nvPr/>
        </p:nvGraphicFramePr>
        <p:xfrm>
          <a:off x="842463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{7605BA7A-3E15-4EE7-9963-05761346477F}</a:tableStyleId>
              </a:tblPr>
              <a:tblGrid>
                <a:gridCol w="1592700"/>
                <a:gridCol w="1049725"/>
                <a:gridCol w="938675"/>
                <a:gridCol w="2012175"/>
                <a:gridCol w="1210150"/>
                <a:gridCol w="1111375"/>
                <a:gridCol w="2592275"/>
              </a:tblGrid>
              <a:tr h="397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Why do we need RNN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>
                          <a:solidFill>
                            <a:schemeClr val="dk1"/>
                          </a:solidFill>
                        </a:rPr>
                        <a:t>Simple RNNs</a:t>
                      </a:r>
                      <a:endParaRPr b="1"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dk1"/>
                          </a:solidFill>
                        </a:rPr>
                        <a:t>Attention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How to derive gradients for RNNs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Better RNNs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Transformers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Pre-trained Language Representation Models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7" name="Shape 1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8" name="Google Shape;1478;p1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77593" y="1967049"/>
            <a:ext cx="8069465" cy="4431527"/>
          </a:xfrm>
          <a:prstGeom prst="rect">
            <a:avLst/>
          </a:prstGeom>
          <a:noFill/>
          <a:ln>
            <a:noFill/>
          </a:ln>
        </p:spPr>
      </p:pic>
      <p:sp>
        <p:nvSpPr>
          <p:cNvPr id="1479" name="Google Shape;1479;p117"/>
          <p:cNvSpPr txBox="1"/>
          <p:nvPr>
            <p:ph idx="4294967295"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/>
              <a:t>Seq-to-seq models</a:t>
            </a:r>
            <a:endParaRPr/>
          </a:p>
        </p:txBody>
      </p:sp>
      <p:sp>
        <p:nvSpPr>
          <p:cNvPr id="1480" name="Google Shape;1480;p117"/>
          <p:cNvSpPr txBox="1"/>
          <p:nvPr/>
        </p:nvSpPr>
        <p:spPr>
          <a:xfrm>
            <a:off x="667444" y="6398576"/>
            <a:ext cx="10518939" cy="2974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3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Figures have been taken from Chris Dyer’s presentation, available at </a:t>
            </a:r>
            <a:r>
              <a:rPr lang="en-US" sz="1333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http://demo.clab.cs.cmu.edu/cdyer/lxmls-seq-attn.pdf</a:t>
            </a:r>
            <a:endParaRPr sz="133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1" name="Google Shape;1481;p117"/>
          <p:cNvSpPr txBox="1"/>
          <p:nvPr/>
        </p:nvSpPr>
        <p:spPr>
          <a:xfrm>
            <a:off x="2497398" y="11069771"/>
            <a:ext cx="931879" cy="506121"/>
          </a:xfrm>
          <a:prstGeom prst="rect">
            <a:avLst/>
          </a:prstGeom>
          <a:noFill/>
          <a:ln>
            <a:noFill/>
          </a:ln>
        </p:spPr>
        <p:txBody>
          <a:bodyPr anchorCtr="0" anchor="ctr" bIns="67725" lIns="67725" spcFirstLastPara="1" rIns="67725" wrap="square" tIns="677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Ich</a:t>
            </a:r>
            <a:endParaRPr/>
          </a:p>
        </p:txBody>
      </p:sp>
      <p:sp>
        <p:nvSpPr>
          <p:cNvPr id="1482" name="Google Shape;1482;p117"/>
          <p:cNvSpPr txBox="1"/>
          <p:nvPr/>
        </p:nvSpPr>
        <p:spPr>
          <a:xfrm>
            <a:off x="3750151" y="11069771"/>
            <a:ext cx="2118101" cy="506121"/>
          </a:xfrm>
          <a:prstGeom prst="rect">
            <a:avLst/>
          </a:prstGeom>
          <a:noFill/>
          <a:ln>
            <a:noFill/>
          </a:ln>
        </p:spPr>
        <p:txBody>
          <a:bodyPr anchorCtr="0" anchor="ctr" bIns="67725" lIns="67725" spcFirstLastPara="1" rIns="67725" wrap="square" tIns="677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möchte</a:t>
            </a:r>
            <a:endParaRPr/>
          </a:p>
        </p:txBody>
      </p:sp>
      <p:sp>
        <p:nvSpPr>
          <p:cNvPr id="1483" name="Google Shape;1483;p117"/>
          <p:cNvSpPr txBox="1"/>
          <p:nvPr/>
        </p:nvSpPr>
        <p:spPr>
          <a:xfrm>
            <a:off x="6181683" y="11069771"/>
            <a:ext cx="912644" cy="506121"/>
          </a:xfrm>
          <a:prstGeom prst="rect">
            <a:avLst/>
          </a:prstGeom>
          <a:noFill/>
          <a:ln>
            <a:noFill/>
          </a:ln>
        </p:spPr>
        <p:txBody>
          <a:bodyPr anchorCtr="0" anchor="ctr" bIns="67725" lIns="67725" spcFirstLastPara="1" rIns="67725" wrap="square" tIns="677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ein</a:t>
            </a:r>
            <a:endParaRPr/>
          </a:p>
        </p:txBody>
      </p:sp>
      <p:sp>
        <p:nvSpPr>
          <p:cNvPr id="1484" name="Google Shape;1484;p117"/>
          <p:cNvSpPr txBox="1"/>
          <p:nvPr/>
        </p:nvSpPr>
        <p:spPr>
          <a:xfrm>
            <a:off x="7907831" y="11069771"/>
            <a:ext cx="1186223" cy="506121"/>
          </a:xfrm>
          <a:prstGeom prst="rect">
            <a:avLst/>
          </a:prstGeom>
          <a:noFill/>
          <a:ln>
            <a:noFill/>
          </a:ln>
        </p:spPr>
        <p:txBody>
          <a:bodyPr anchorCtr="0" anchor="ctr" bIns="67725" lIns="67725" spcFirstLastPara="1" rIns="67725" wrap="square" tIns="677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Bier</a:t>
            </a:r>
            <a:endParaRPr/>
          </a:p>
        </p:txBody>
      </p:sp>
      <p:grpSp>
        <p:nvGrpSpPr>
          <p:cNvPr id="1485" name="Google Shape;1485;p117"/>
          <p:cNvGrpSpPr/>
          <p:nvPr/>
        </p:nvGrpSpPr>
        <p:grpSpPr>
          <a:xfrm>
            <a:off x="2593479" y="8881533"/>
            <a:ext cx="739710" cy="2197433"/>
            <a:chOff x="0" y="0"/>
            <a:chExt cx="554782" cy="1648074"/>
          </a:xfrm>
        </p:grpSpPr>
        <p:sp>
          <p:nvSpPr>
            <p:cNvPr id="1486" name="Google Shape;1486;p117"/>
            <p:cNvSpPr/>
            <p:nvPr/>
          </p:nvSpPr>
          <p:spPr>
            <a:xfrm>
              <a:off x="0" y="0"/>
              <a:ext cx="554782" cy="1648074"/>
            </a:xfrm>
            <a:prstGeom prst="rect">
              <a:avLst/>
            </a:prstGeom>
            <a:noFill/>
            <a:ln cap="flat" cmpd="sng" w="38100">
              <a:solidFill>
                <a:srgbClr val="000000"/>
              </a:solidFill>
              <a:prstDash val="solid"/>
              <a:miter lim="400000"/>
              <a:headEnd len="sm" w="sm" type="none"/>
              <a:tailEnd len="sm" w="sm" type="none"/>
            </a:ln>
            <a:effectLst>
              <a:outerShdw blurRad="38100" rotWithShape="0" dir="5400000" dist="25400">
                <a:srgbClr val="000000">
                  <a:alpha val="49803"/>
                </a:srgbClr>
              </a:outerShdw>
            </a:effectLst>
          </p:spPr>
          <p:txBody>
            <a:bodyPr anchorCtr="0" anchor="ctr" bIns="67725" lIns="67725" spcFirstLastPara="1" rIns="67725" wrap="square" tIns="677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7" name="Google Shape;1487;p117"/>
            <p:cNvSpPr/>
            <p:nvPr/>
          </p:nvSpPr>
          <p:spPr>
            <a:xfrm>
              <a:off x="73694" y="88900"/>
              <a:ext cx="407393" cy="400398"/>
            </a:xfrm>
            <a:prstGeom prst="ellipse">
              <a:avLst/>
            </a:prstGeom>
            <a:blipFill rotWithShape="1">
              <a:blip r:embed="rId5">
                <a:alphaModFix/>
              </a:blip>
              <a:tile algn="tl" flip="none" tx="0" sx="100000" ty="0" sy="100000"/>
            </a:blipFill>
            <a:ln>
              <a:noFill/>
            </a:ln>
            <a:effectLst>
              <a:outerShdw blurRad="38100" rotWithShape="0" dir="5400000" dist="25400">
                <a:srgbClr val="000000">
                  <a:alpha val="49803"/>
                </a:srgbClr>
              </a:outerShdw>
            </a:effectLst>
          </p:spPr>
          <p:txBody>
            <a:bodyPr anchorCtr="0" anchor="ctr" bIns="67725" lIns="67725" spcFirstLastPara="1" rIns="67725" wrap="square" tIns="677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8" name="Google Shape;1488;p117"/>
            <p:cNvSpPr/>
            <p:nvPr/>
          </p:nvSpPr>
          <p:spPr>
            <a:xfrm>
              <a:off x="73694" y="623837"/>
              <a:ext cx="407393" cy="400399"/>
            </a:xfrm>
            <a:prstGeom prst="ellipse">
              <a:avLst/>
            </a:prstGeom>
            <a:blipFill rotWithShape="1">
              <a:blip r:embed="rId5">
                <a:alphaModFix/>
              </a:blip>
              <a:tile algn="tl" flip="none" tx="0" sx="100000" ty="0" sy="100000"/>
            </a:blipFill>
            <a:ln>
              <a:noFill/>
            </a:ln>
            <a:effectLst>
              <a:outerShdw blurRad="38100" rotWithShape="0" dir="5400000" dist="25400">
                <a:srgbClr val="000000">
                  <a:alpha val="49803"/>
                </a:srgbClr>
              </a:outerShdw>
            </a:effectLst>
          </p:spPr>
          <p:txBody>
            <a:bodyPr anchorCtr="0" anchor="ctr" bIns="67725" lIns="67725" spcFirstLastPara="1" rIns="67725" wrap="square" tIns="677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9" name="Google Shape;1489;p117"/>
            <p:cNvSpPr/>
            <p:nvPr/>
          </p:nvSpPr>
          <p:spPr>
            <a:xfrm>
              <a:off x="73694" y="1158775"/>
              <a:ext cx="407393" cy="400399"/>
            </a:xfrm>
            <a:prstGeom prst="ellipse">
              <a:avLst/>
            </a:prstGeom>
            <a:blipFill rotWithShape="1">
              <a:blip r:embed="rId5">
                <a:alphaModFix/>
              </a:blip>
              <a:tile algn="tl" flip="none" tx="0" sx="100000" ty="0" sy="100000"/>
            </a:blipFill>
            <a:ln>
              <a:noFill/>
            </a:ln>
            <a:effectLst>
              <a:outerShdw blurRad="38100" rotWithShape="0" dir="5400000" dist="25400">
                <a:srgbClr val="000000">
                  <a:alpha val="49803"/>
                </a:srgbClr>
              </a:outerShdw>
            </a:effectLst>
          </p:spPr>
          <p:txBody>
            <a:bodyPr anchorCtr="0" anchor="ctr" bIns="67725" lIns="67725" spcFirstLastPara="1" rIns="67725" wrap="square" tIns="677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90" name="Google Shape;1490;p117"/>
          <p:cNvGrpSpPr/>
          <p:nvPr/>
        </p:nvGrpSpPr>
        <p:grpSpPr>
          <a:xfrm>
            <a:off x="4439350" y="8881533"/>
            <a:ext cx="739712" cy="2197433"/>
            <a:chOff x="0" y="0"/>
            <a:chExt cx="554782" cy="1648074"/>
          </a:xfrm>
        </p:grpSpPr>
        <p:sp>
          <p:nvSpPr>
            <p:cNvPr id="1491" name="Google Shape;1491;p117"/>
            <p:cNvSpPr/>
            <p:nvPr/>
          </p:nvSpPr>
          <p:spPr>
            <a:xfrm>
              <a:off x="0" y="0"/>
              <a:ext cx="554782" cy="1648074"/>
            </a:xfrm>
            <a:prstGeom prst="rect">
              <a:avLst/>
            </a:prstGeom>
            <a:noFill/>
            <a:ln cap="flat" cmpd="sng" w="38100">
              <a:solidFill>
                <a:srgbClr val="000000"/>
              </a:solidFill>
              <a:prstDash val="solid"/>
              <a:miter lim="400000"/>
              <a:headEnd len="sm" w="sm" type="none"/>
              <a:tailEnd len="sm" w="sm" type="none"/>
            </a:ln>
            <a:effectLst>
              <a:outerShdw blurRad="38100" rotWithShape="0" dir="5400000" dist="25400">
                <a:srgbClr val="000000">
                  <a:alpha val="49803"/>
                </a:srgbClr>
              </a:outerShdw>
            </a:effectLst>
          </p:spPr>
          <p:txBody>
            <a:bodyPr anchorCtr="0" anchor="ctr" bIns="67725" lIns="67725" spcFirstLastPara="1" rIns="67725" wrap="square" tIns="677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2" name="Google Shape;1492;p117"/>
            <p:cNvSpPr/>
            <p:nvPr/>
          </p:nvSpPr>
          <p:spPr>
            <a:xfrm>
              <a:off x="73694" y="88900"/>
              <a:ext cx="407393" cy="400398"/>
            </a:xfrm>
            <a:prstGeom prst="ellipse">
              <a:avLst/>
            </a:prstGeom>
            <a:blipFill rotWithShape="1">
              <a:blip r:embed="rId5">
                <a:alphaModFix/>
              </a:blip>
              <a:tile algn="tl" flip="none" tx="0" sx="100000" ty="0" sy="100000"/>
            </a:blipFill>
            <a:ln>
              <a:noFill/>
            </a:ln>
            <a:effectLst>
              <a:outerShdw blurRad="38100" rotWithShape="0" dir="5400000" dist="25400">
                <a:srgbClr val="000000">
                  <a:alpha val="49803"/>
                </a:srgbClr>
              </a:outerShdw>
            </a:effectLst>
          </p:spPr>
          <p:txBody>
            <a:bodyPr anchorCtr="0" anchor="ctr" bIns="67725" lIns="67725" spcFirstLastPara="1" rIns="67725" wrap="square" tIns="677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3" name="Google Shape;1493;p117"/>
            <p:cNvSpPr/>
            <p:nvPr/>
          </p:nvSpPr>
          <p:spPr>
            <a:xfrm>
              <a:off x="73694" y="623837"/>
              <a:ext cx="407393" cy="400399"/>
            </a:xfrm>
            <a:prstGeom prst="ellipse">
              <a:avLst/>
            </a:prstGeom>
            <a:blipFill rotWithShape="1">
              <a:blip r:embed="rId5">
                <a:alphaModFix/>
              </a:blip>
              <a:tile algn="tl" flip="none" tx="0" sx="100000" ty="0" sy="100000"/>
            </a:blipFill>
            <a:ln>
              <a:noFill/>
            </a:ln>
            <a:effectLst>
              <a:outerShdw blurRad="38100" rotWithShape="0" dir="5400000" dist="25400">
                <a:srgbClr val="000000">
                  <a:alpha val="49803"/>
                </a:srgbClr>
              </a:outerShdw>
            </a:effectLst>
          </p:spPr>
          <p:txBody>
            <a:bodyPr anchorCtr="0" anchor="ctr" bIns="67725" lIns="67725" spcFirstLastPara="1" rIns="67725" wrap="square" tIns="677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4" name="Google Shape;1494;p117"/>
            <p:cNvSpPr/>
            <p:nvPr/>
          </p:nvSpPr>
          <p:spPr>
            <a:xfrm>
              <a:off x="73694" y="1158775"/>
              <a:ext cx="407393" cy="400399"/>
            </a:xfrm>
            <a:prstGeom prst="ellipse">
              <a:avLst/>
            </a:prstGeom>
            <a:blipFill rotWithShape="1">
              <a:blip r:embed="rId5">
                <a:alphaModFix/>
              </a:blip>
              <a:tile algn="tl" flip="none" tx="0" sx="100000" ty="0" sy="100000"/>
            </a:blipFill>
            <a:ln>
              <a:noFill/>
            </a:ln>
            <a:effectLst>
              <a:outerShdw blurRad="38100" rotWithShape="0" dir="5400000" dist="25400">
                <a:srgbClr val="000000">
                  <a:alpha val="49803"/>
                </a:srgbClr>
              </a:outerShdw>
            </a:effectLst>
          </p:spPr>
          <p:txBody>
            <a:bodyPr anchorCtr="0" anchor="ctr" bIns="67725" lIns="67725" spcFirstLastPara="1" rIns="67725" wrap="square" tIns="677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95" name="Google Shape;1495;p117"/>
          <p:cNvGrpSpPr/>
          <p:nvPr/>
        </p:nvGrpSpPr>
        <p:grpSpPr>
          <a:xfrm>
            <a:off x="6285216" y="8881533"/>
            <a:ext cx="739710" cy="2197433"/>
            <a:chOff x="0" y="0"/>
            <a:chExt cx="554782" cy="1648074"/>
          </a:xfrm>
        </p:grpSpPr>
        <p:sp>
          <p:nvSpPr>
            <p:cNvPr id="1496" name="Google Shape;1496;p117"/>
            <p:cNvSpPr/>
            <p:nvPr/>
          </p:nvSpPr>
          <p:spPr>
            <a:xfrm>
              <a:off x="0" y="0"/>
              <a:ext cx="554782" cy="1648074"/>
            </a:xfrm>
            <a:prstGeom prst="rect">
              <a:avLst/>
            </a:prstGeom>
            <a:noFill/>
            <a:ln cap="flat" cmpd="sng" w="38100">
              <a:solidFill>
                <a:srgbClr val="000000"/>
              </a:solidFill>
              <a:prstDash val="solid"/>
              <a:miter lim="400000"/>
              <a:headEnd len="sm" w="sm" type="none"/>
              <a:tailEnd len="sm" w="sm" type="none"/>
            </a:ln>
            <a:effectLst>
              <a:outerShdw blurRad="38100" rotWithShape="0" dir="5400000" dist="25400">
                <a:srgbClr val="000000">
                  <a:alpha val="49803"/>
                </a:srgbClr>
              </a:outerShdw>
            </a:effectLst>
          </p:spPr>
          <p:txBody>
            <a:bodyPr anchorCtr="0" anchor="ctr" bIns="67725" lIns="67725" spcFirstLastPara="1" rIns="67725" wrap="square" tIns="677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7" name="Google Shape;1497;p117"/>
            <p:cNvSpPr/>
            <p:nvPr/>
          </p:nvSpPr>
          <p:spPr>
            <a:xfrm>
              <a:off x="73694" y="88900"/>
              <a:ext cx="407393" cy="400398"/>
            </a:xfrm>
            <a:prstGeom prst="ellipse">
              <a:avLst/>
            </a:prstGeom>
            <a:blipFill rotWithShape="1">
              <a:blip r:embed="rId5">
                <a:alphaModFix/>
              </a:blip>
              <a:tile algn="tl" flip="none" tx="0" sx="100000" ty="0" sy="100000"/>
            </a:blipFill>
            <a:ln>
              <a:noFill/>
            </a:ln>
            <a:effectLst>
              <a:outerShdw blurRad="38100" rotWithShape="0" dir="5400000" dist="25400">
                <a:srgbClr val="000000">
                  <a:alpha val="49803"/>
                </a:srgbClr>
              </a:outerShdw>
            </a:effectLst>
          </p:spPr>
          <p:txBody>
            <a:bodyPr anchorCtr="0" anchor="ctr" bIns="67725" lIns="67725" spcFirstLastPara="1" rIns="67725" wrap="square" tIns="677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8" name="Google Shape;1498;p117"/>
            <p:cNvSpPr/>
            <p:nvPr/>
          </p:nvSpPr>
          <p:spPr>
            <a:xfrm>
              <a:off x="73694" y="623837"/>
              <a:ext cx="407393" cy="400399"/>
            </a:xfrm>
            <a:prstGeom prst="ellipse">
              <a:avLst/>
            </a:prstGeom>
            <a:blipFill rotWithShape="1">
              <a:blip r:embed="rId5">
                <a:alphaModFix/>
              </a:blip>
              <a:tile algn="tl" flip="none" tx="0" sx="100000" ty="0" sy="100000"/>
            </a:blipFill>
            <a:ln>
              <a:noFill/>
            </a:ln>
            <a:effectLst>
              <a:outerShdw blurRad="38100" rotWithShape="0" dir="5400000" dist="25400">
                <a:srgbClr val="000000">
                  <a:alpha val="49803"/>
                </a:srgbClr>
              </a:outerShdw>
            </a:effectLst>
          </p:spPr>
          <p:txBody>
            <a:bodyPr anchorCtr="0" anchor="ctr" bIns="67725" lIns="67725" spcFirstLastPara="1" rIns="67725" wrap="square" tIns="677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9" name="Google Shape;1499;p117"/>
            <p:cNvSpPr/>
            <p:nvPr/>
          </p:nvSpPr>
          <p:spPr>
            <a:xfrm>
              <a:off x="73694" y="1158775"/>
              <a:ext cx="407393" cy="400399"/>
            </a:xfrm>
            <a:prstGeom prst="ellipse">
              <a:avLst/>
            </a:prstGeom>
            <a:blipFill rotWithShape="1">
              <a:blip r:embed="rId5">
                <a:alphaModFix/>
              </a:blip>
              <a:tile algn="tl" flip="none" tx="0" sx="100000" ty="0" sy="100000"/>
            </a:blipFill>
            <a:ln>
              <a:noFill/>
            </a:ln>
            <a:effectLst>
              <a:outerShdw blurRad="38100" rotWithShape="0" dir="5400000" dist="25400">
                <a:srgbClr val="000000">
                  <a:alpha val="49803"/>
                </a:srgbClr>
              </a:outerShdw>
            </a:effectLst>
          </p:spPr>
          <p:txBody>
            <a:bodyPr anchorCtr="0" anchor="ctr" bIns="67725" lIns="67725" spcFirstLastPara="1" rIns="67725" wrap="square" tIns="677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00" name="Google Shape;1500;p117"/>
          <p:cNvGrpSpPr/>
          <p:nvPr/>
        </p:nvGrpSpPr>
        <p:grpSpPr>
          <a:xfrm>
            <a:off x="8131087" y="8881533"/>
            <a:ext cx="739712" cy="2197433"/>
            <a:chOff x="0" y="0"/>
            <a:chExt cx="554782" cy="1648074"/>
          </a:xfrm>
        </p:grpSpPr>
        <p:sp>
          <p:nvSpPr>
            <p:cNvPr id="1501" name="Google Shape;1501;p117"/>
            <p:cNvSpPr/>
            <p:nvPr/>
          </p:nvSpPr>
          <p:spPr>
            <a:xfrm>
              <a:off x="0" y="0"/>
              <a:ext cx="554782" cy="1648074"/>
            </a:xfrm>
            <a:prstGeom prst="rect">
              <a:avLst/>
            </a:prstGeom>
            <a:noFill/>
            <a:ln cap="flat" cmpd="sng" w="38100">
              <a:solidFill>
                <a:srgbClr val="000000"/>
              </a:solidFill>
              <a:prstDash val="solid"/>
              <a:miter lim="400000"/>
              <a:headEnd len="sm" w="sm" type="none"/>
              <a:tailEnd len="sm" w="sm" type="none"/>
            </a:ln>
            <a:effectLst>
              <a:outerShdw blurRad="38100" rotWithShape="0" dir="5400000" dist="25400">
                <a:srgbClr val="000000">
                  <a:alpha val="49803"/>
                </a:srgbClr>
              </a:outerShdw>
            </a:effectLst>
          </p:spPr>
          <p:txBody>
            <a:bodyPr anchorCtr="0" anchor="ctr" bIns="67725" lIns="67725" spcFirstLastPara="1" rIns="67725" wrap="square" tIns="677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2" name="Google Shape;1502;p117"/>
            <p:cNvSpPr/>
            <p:nvPr/>
          </p:nvSpPr>
          <p:spPr>
            <a:xfrm>
              <a:off x="73694" y="88900"/>
              <a:ext cx="407393" cy="400398"/>
            </a:xfrm>
            <a:prstGeom prst="ellipse">
              <a:avLst/>
            </a:prstGeom>
            <a:blipFill rotWithShape="1">
              <a:blip r:embed="rId5">
                <a:alphaModFix/>
              </a:blip>
              <a:tile algn="tl" flip="none" tx="0" sx="100000" ty="0" sy="100000"/>
            </a:blipFill>
            <a:ln>
              <a:noFill/>
            </a:ln>
            <a:effectLst>
              <a:outerShdw blurRad="38100" rotWithShape="0" dir="5400000" dist="25400">
                <a:srgbClr val="000000">
                  <a:alpha val="49803"/>
                </a:srgbClr>
              </a:outerShdw>
            </a:effectLst>
          </p:spPr>
          <p:txBody>
            <a:bodyPr anchorCtr="0" anchor="ctr" bIns="67725" lIns="67725" spcFirstLastPara="1" rIns="67725" wrap="square" tIns="677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3" name="Google Shape;1503;p117"/>
            <p:cNvSpPr/>
            <p:nvPr/>
          </p:nvSpPr>
          <p:spPr>
            <a:xfrm>
              <a:off x="73694" y="623837"/>
              <a:ext cx="407393" cy="400399"/>
            </a:xfrm>
            <a:prstGeom prst="ellipse">
              <a:avLst/>
            </a:prstGeom>
            <a:blipFill rotWithShape="1">
              <a:blip r:embed="rId5">
                <a:alphaModFix/>
              </a:blip>
              <a:tile algn="tl" flip="none" tx="0" sx="100000" ty="0" sy="100000"/>
            </a:blipFill>
            <a:ln>
              <a:noFill/>
            </a:ln>
            <a:effectLst>
              <a:outerShdw blurRad="38100" rotWithShape="0" dir="5400000" dist="25400">
                <a:srgbClr val="000000">
                  <a:alpha val="49803"/>
                </a:srgbClr>
              </a:outerShdw>
            </a:effectLst>
          </p:spPr>
          <p:txBody>
            <a:bodyPr anchorCtr="0" anchor="ctr" bIns="67725" lIns="67725" spcFirstLastPara="1" rIns="67725" wrap="square" tIns="677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4" name="Google Shape;1504;p117"/>
            <p:cNvSpPr/>
            <p:nvPr/>
          </p:nvSpPr>
          <p:spPr>
            <a:xfrm>
              <a:off x="73694" y="1158775"/>
              <a:ext cx="407393" cy="400399"/>
            </a:xfrm>
            <a:prstGeom prst="ellipse">
              <a:avLst/>
            </a:prstGeom>
            <a:blipFill rotWithShape="1">
              <a:blip r:embed="rId5">
                <a:alphaModFix/>
              </a:blip>
              <a:tile algn="tl" flip="none" tx="0" sx="100000" ty="0" sy="100000"/>
            </a:blipFill>
            <a:ln>
              <a:noFill/>
            </a:ln>
            <a:effectLst>
              <a:outerShdw blurRad="38100" rotWithShape="0" dir="5400000" dist="25400">
                <a:srgbClr val="000000">
                  <a:alpha val="49803"/>
                </a:srgbClr>
              </a:outerShdw>
            </a:effectLst>
          </p:spPr>
          <p:txBody>
            <a:bodyPr anchorCtr="0" anchor="ctr" bIns="67725" lIns="67725" spcFirstLastPara="1" rIns="67725" wrap="square" tIns="677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descr="Image" id="1505" name="Google Shape;1505;p11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86000" y="8515881"/>
            <a:ext cx="457200" cy="3048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506" name="Google Shape;1506;p11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250267" y="8515881"/>
            <a:ext cx="457200" cy="3048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507" name="Google Shape;1507;p11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096000" y="8515881"/>
            <a:ext cx="457200" cy="3048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508" name="Google Shape;1508;p11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941734" y="8533608"/>
            <a:ext cx="474133" cy="304801"/>
          </a:xfrm>
          <a:prstGeom prst="rect">
            <a:avLst/>
          </a:prstGeom>
          <a:noFill/>
          <a:ln>
            <a:noFill/>
          </a:ln>
        </p:spPr>
      </p:pic>
      <p:sp>
        <p:nvSpPr>
          <p:cNvPr id="1509" name="Google Shape;1509;p117"/>
          <p:cNvSpPr txBox="1"/>
          <p:nvPr/>
        </p:nvSpPr>
        <p:spPr>
          <a:xfrm>
            <a:off x="667444" y="1458686"/>
            <a:ext cx="6417654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0990" lvl="0" marL="38099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Alternative view</a:t>
            </a: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conditional language models</a:t>
            </a:r>
            <a:endParaRPr/>
          </a:p>
          <a:p>
            <a:pPr indent="-380990" lvl="0" marL="38099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Example: </a:t>
            </a:r>
            <a:r>
              <a:rPr b="1" lang="en-US" sz="240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Machine Translation</a:t>
            </a:r>
            <a:endParaRPr/>
          </a:p>
          <a:p>
            <a:pPr indent="-380990" lvl="0" marL="38099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Cho et al.,2014, Sutskever et al.,2014</a:t>
            </a:r>
            <a:endParaRPr/>
          </a:p>
        </p:txBody>
      </p:sp>
      <p:cxnSp>
        <p:nvCxnSpPr>
          <p:cNvPr id="1510" name="Google Shape;1510;p117"/>
          <p:cNvCxnSpPr/>
          <p:nvPr/>
        </p:nvCxnSpPr>
        <p:spPr>
          <a:xfrm flipH="1">
            <a:off x="10214380" y="3321570"/>
            <a:ext cx="304800" cy="6198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511" name="Google Shape;1511;p117"/>
          <p:cNvSpPr txBox="1"/>
          <p:nvPr/>
        </p:nvSpPr>
        <p:spPr>
          <a:xfrm>
            <a:off x="9631681" y="1967060"/>
            <a:ext cx="27738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Pooling of the fixed size sentence representation</a:t>
            </a:r>
            <a:endParaRPr/>
          </a:p>
        </p:txBody>
      </p:sp>
      <p:cxnSp>
        <p:nvCxnSpPr>
          <p:cNvPr id="1512" name="Google Shape;1512;p117"/>
          <p:cNvCxnSpPr/>
          <p:nvPr/>
        </p:nvCxnSpPr>
        <p:spPr>
          <a:xfrm>
            <a:off x="3686115" y="3128920"/>
            <a:ext cx="2246100" cy="0"/>
          </a:xfrm>
          <a:prstGeom prst="straightConnector1">
            <a:avLst/>
          </a:prstGeom>
          <a:noFill/>
          <a:ln cap="flat" cmpd="sng" w="15875">
            <a:solidFill>
              <a:srgbClr val="7030A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513" name="Google Shape;1513;p117"/>
          <p:cNvCxnSpPr/>
          <p:nvPr/>
        </p:nvCxnSpPr>
        <p:spPr>
          <a:xfrm>
            <a:off x="3722197" y="5447090"/>
            <a:ext cx="2246100" cy="0"/>
          </a:xfrm>
          <a:prstGeom prst="straightConnector1">
            <a:avLst/>
          </a:prstGeom>
          <a:noFill/>
          <a:ln cap="flat" cmpd="sng" w="15875">
            <a:solidFill>
              <a:srgbClr val="C0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514" name="Google Shape;1514;p117"/>
          <p:cNvSpPr txBox="1"/>
          <p:nvPr/>
        </p:nvSpPr>
        <p:spPr>
          <a:xfrm>
            <a:off x="3908663" y="2760718"/>
            <a:ext cx="1873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Decoder RNN</a:t>
            </a:r>
            <a:endParaRPr/>
          </a:p>
        </p:txBody>
      </p:sp>
      <p:sp>
        <p:nvSpPr>
          <p:cNvPr id="1515" name="Google Shape;1515;p117"/>
          <p:cNvSpPr txBox="1"/>
          <p:nvPr/>
        </p:nvSpPr>
        <p:spPr>
          <a:xfrm>
            <a:off x="3863137" y="5042024"/>
            <a:ext cx="1842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Encoder RNN</a:t>
            </a:r>
            <a:endParaRPr/>
          </a:p>
        </p:txBody>
      </p:sp>
      <p:sp>
        <p:nvSpPr>
          <p:cNvPr id="1516" name="Google Shape;1516;p117"/>
          <p:cNvSpPr txBox="1"/>
          <p:nvPr>
            <p:ph idx="12" type="sldNum"/>
          </p:nvPr>
        </p:nvSpPr>
        <p:spPr>
          <a:xfrm>
            <a:off x="10415352" y="6217625"/>
            <a:ext cx="16128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154</a:t>
            </a:r>
            <a:endParaRPr/>
          </a:p>
        </p:txBody>
      </p:sp>
      <p:graphicFrame>
        <p:nvGraphicFramePr>
          <p:cNvPr id="1517" name="Google Shape;1517;p117"/>
          <p:cNvGraphicFramePr/>
          <p:nvPr/>
        </p:nvGraphicFramePr>
        <p:xfrm>
          <a:off x="842463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{7605BA7A-3E15-4EE7-9963-05761346477F}</a:tableStyleId>
              </a:tblPr>
              <a:tblGrid>
                <a:gridCol w="1592700"/>
                <a:gridCol w="1049725"/>
                <a:gridCol w="938675"/>
                <a:gridCol w="2012175"/>
                <a:gridCol w="1210150"/>
                <a:gridCol w="1111375"/>
                <a:gridCol w="2592275"/>
              </a:tblGrid>
              <a:tr h="397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Why do we need RNN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>
                          <a:solidFill>
                            <a:schemeClr val="dk1"/>
                          </a:solidFill>
                        </a:rPr>
                        <a:t>Simple RNNs</a:t>
                      </a:r>
                      <a:endParaRPr b="1"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dk1"/>
                          </a:solidFill>
                        </a:rPr>
                        <a:t>Attention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How to derive gradients for RNNs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Better RNNs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Transformers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Pre-trained Language Representation Models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1" name="Shape 1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2" name="Google Shape;1522;p118"/>
          <p:cNvSpPr txBox="1"/>
          <p:nvPr>
            <p:ph idx="4294967295"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/>
              <a:t>Bi-directional models</a:t>
            </a:r>
            <a:endParaRPr/>
          </a:p>
        </p:txBody>
      </p:sp>
      <p:pic>
        <p:nvPicPr>
          <p:cNvPr id="1523" name="Google Shape;1523;p1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39179" y="1601671"/>
            <a:ext cx="5378419" cy="4645293"/>
          </a:xfrm>
          <a:prstGeom prst="rect">
            <a:avLst/>
          </a:prstGeom>
          <a:noFill/>
          <a:ln>
            <a:noFill/>
          </a:ln>
        </p:spPr>
      </p:pic>
      <p:sp>
        <p:nvSpPr>
          <p:cNvPr id="1524" name="Google Shape;1524;p118"/>
          <p:cNvSpPr/>
          <p:nvPr/>
        </p:nvSpPr>
        <p:spPr>
          <a:xfrm>
            <a:off x="5179061" y="1967049"/>
            <a:ext cx="3914992" cy="528903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5" name="Google Shape;1525;p118"/>
          <p:cNvSpPr/>
          <p:nvPr/>
        </p:nvSpPr>
        <p:spPr>
          <a:xfrm>
            <a:off x="5801197" y="1619341"/>
            <a:ext cx="3914992" cy="3745431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6" name="Google Shape;1526;p118"/>
          <p:cNvSpPr/>
          <p:nvPr/>
        </p:nvSpPr>
        <p:spPr>
          <a:xfrm>
            <a:off x="2667379" y="1558428"/>
            <a:ext cx="3914992" cy="3196597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7" name="Google Shape;1527;p118"/>
          <p:cNvSpPr/>
          <p:nvPr/>
        </p:nvSpPr>
        <p:spPr>
          <a:xfrm>
            <a:off x="6014720" y="1297254"/>
            <a:ext cx="2416033" cy="3745431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8" name="Google Shape;1528;p118"/>
          <p:cNvSpPr/>
          <p:nvPr/>
        </p:nvSpPr>
        <p:spPr>
          <a:xfrm>
            <a:off x="3304139" y="4144891"/>
            <a:ext cx="252000" cy="7635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9" name="Google Shape;1529;p118"/>
          <p:cNvSpPr/>
          <p:nvPr/>
        </p:nvSpPr>
        <p:spPr>
          <a:xfrm>
            <a:off x="4090458" y="4147429"/>
            <a:ext cx="251861" cy="7636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0" name="Google Shape;1530;p118"/>
          <p:cNvSpPr/>
          <p:nvPr/>
        </p:nvSpPr>
        <p:spPr>
          <a:xfrm>
            <a:off x="4844612" y="4143508"/>
            <a:ext cx="251861" cy="7636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1" name="Google Shape;1531;p118"/>
          <p:cNvSpPr/>
          <p:nvPr/>
        </p:nvSpPr>
        <p:spPr>
          <a:xfrm>
            <a:off x="5613262" y="4143508"/>
            <a:ext cx="251861" cy="7636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2" name="Google Shape;1532;p118"/>
          <p:cNvSpPr txBox="1"/>
          <p:nvPr/>
        </p:nvSpPr>
        <p:spPr>
          <a:xfrm>
            <a:off x="667444" y="6398576"/>
            <a:ext cx="10518939" cy="2974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3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Figures have been taken from Chris Dyer’s presentation, available at </a:t>
            </a:r>
            <a:r>
              <a:rPr lang="en-US" sz="1333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http://demo.clab.cs.cmu.edu/cdyer/lxmls-seq-attn.pdf</a:t>
            </a:r>
            <a:endParaRPr sz="133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3" name="Google Shape;1533;p118"/>
          <p:cNvSpPr txBox="1"/>
          <p:nvPr>
            <p:ph idx="12" type="sldNum"/>
          </p:nvPr>
        </p:nvSpPr>
        <p:spPr>
          <a:xfrm>
            <a:off x="10415352" y="6217625"/>
            <a:ext cx="16128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154</a:t>
            </a:r>
            <a:endParaRPr/>
          </a:p>
        </p:txBody>
      </p:sp>
      <p:graphicFrame>
        <p:nvGraphicFramePr>
          <p:cNvPr id="1534" name="Google Shape;1534;p118"/>
          <p:cNvGraphicFramePr/>
          <p:nvPr/>
        </p:nvGraphicFramePr>
        <p:xfrm>
          <a:off x="842463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{7605BA7A-3E15-4EE7-9963-05761346477F}</a:tableStyleId>
              </a:tblPr>
              <a:tblGrid>
                <a:gridCol w="1592700"/>
                <a:gridCol w="1049725"/>
                <a:gridCol w="938675"/>
                <a:gridCol w="2012175"/>
                <a:gridCol w="1210150"/>
                <a:gridCol w="1111375"/>
                <a:gridCol w="2592275"/>
              </a:tblGrid>
              <a:tr h="397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Why do we need RNN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>
                          <a:solidFill>
                            <a:schemeClr val="dk1"/>
                          </a:solidFill>
                        </a:rPr>
                        <a:t>Simple RNNs</a:t>
                      </a:r>
                      <a:endParaRPr b="1"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dk1"/>
                          </a:solidFill>
                        </a:rPr>
                        <a:t>Attention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How to derive gradients for RNNs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Better RNNs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Transformers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Pre-trained Language Representation Models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8" name="Shape 1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9" name="Google Shape;1539;p119"/>
          <p:cNvSpPr txBox="1"/>
          <p:nvPr>
            <p:ph idx="4294967295"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/>
              <a:t>Bi-directional models</a:t>
            </a:r>
            <a:endParaRPr/>
          </a:p>
        </p:txBody>
      </p:sp>
      <p:pic>
        <p:nvPicPr>
          <p:cNvPr id="1540" name="Google Shape;1540;p1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21509" y="1619340"/>
            <a:ext cx="5378419" cy="4645293"/>
          </a:xfrm>
          <a:prstGeom prst="rect">
            <a:avLst/>
          </a:prstGeom>
          <a:noFill/>
          <a:ln>
            <a:noFill/>
          </a:ln>
        </p:spPr>
      </p:pic>
      <p:sp>
        <p:nvSpPr>
          <p:cNvPr id="1541" name="Google Shape;1541;p119"/>
          <p:cNvSpPr/>
          <p:nvPr/>
        </p:nvSpPr>
        <p:spPr>
          <a:xfrm>
            <a:off x="5179061" y="1967049"/>
            <a:ext cx="3914992" cy="528903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2" name="Google Shape;1542;p119"/>
          <p:cNvSpPr/>
          <p:nvPr/>
        </p:nvSpPr>
        <p:spPr>
          <a:xfrm>
            <a:off x="5801197" y="1619341"/>
            <a:ext cx="3914992" cy="3745431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3" name="Google Shape;1543;p119"/>
          <p:cNvSpPr/>
          <p:nvPr/>
        </p:nvSpPr>
        <p:spPr>
          <a:xfrm>
            <a:off x="2784025" y="1356979"/>
            <a:ext cx="3760500" cy="19842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4" name="Google Shape;1544;p119"/>
          <p:cNvSpPr/>
          <p:nvPr/>
        </p:nvSpPr>
        <p:spPr>
          <a:xfrm>
            <a:off x="6014720" y="1297254"/>
            <a:ext cx="2416033" cy="3745431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5" name="Google Shape;1545;p119"/>
          <p:cNvSpPr/>
          <p:nvPr/>
        </p:nvSpPr>
        <p:spPr>
          <a:xfrm>
            <a:off x="3620199" y="4279084"/>
            <a:ext cx="251861" cy="7636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6" name="Google Shape;1546;p119"/>
          <p:cNvSpPr/>
          <p:nvPr/>
        </p:nvSpPr>
        <p:spPr>
          <a:xfrm>
            <a:off x="4072788" y="4165099"/>
            <a:ext cx="251861" cy="7636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7" name="Google Shape;1547;p119"/>
          <p:cNvSpPr/>
          <p:nvPr/>
        </p:nvSpPr>
        <p:spPr>
          <a:xfrm>
            <a:off x="4844612" y="4162560"/>
            <a:ext cx="251861" cy="7636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8" name="Google Shape;1548;p119"/>
          <p:cNvSpPr/>
          <p:nvPr/>
        </p:nvSpPr>
        <p:spPr>
          <a:xfrm>
            <a:off x="5613262" y="4162560"/>
            <a:ext cx="251861" cy="7636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49" name="Google Shape;1549;p1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18501" y="3341097"/>
            <a:ext cx="3124491" cy="2923537"/>
          </a:xfrm>
          <a:prstGeom prst="rect">
            <a:avLst/>
          </a:prstGeom>
          <a:noFill/>
          <a:ln>
            <a:noFill/>
          </a:ln>
        </p:spPr>
      </p:pic>
      <p:sp>
        <p:nvSpPr>
          <p:cNvPr id="1550" name="Google Shape;1550;p119"/>
          <p:cNvSpPr txBox="1"/>
          <p:nvPr/>
        </p:nvSpPr>
        <p:spPr>
          <a:xfrm>
            <a:off x="667444" y="6398576"/>
            <a:ext cx="10518939" cy="2974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3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Figures have been taken from Chris Dyer’s presentation, available at </a:t>
            </a:r>
            <a:r>
              <a:rPr lang="en-US" sz="1333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http://demo.clab.cs.cmu.edu/cdyer/lxmls-seq-attn.pdf</a:t>
            </a:r>
            <a:endParaRPr sz="133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1" name="Google Shape;1551;p119"/>
          <p:cNvSpPr txBox="1"/>
          <p:nvPr>
            <p:ph idx="12" type="sldNum"/>
          </p:nvPr>
        </p:nvSpPr>
        <p:spPr>
          <a:xfrm>
            <a:off x="10415352" y="6217625"/>
            <a:ext cx="16128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154</a:t>
            </a:r>
            <a:endParaRPr/>
          </a:p>
        </p:txBody>
      </p:sp>
      <p:graphicFrame>
        <p:nvGraphicFramePr>
          <p:cNvPr id="1552" name="Google Shape;1552;p119"/>
          <p:cNvGraphicFramePr/>
          <p:nvPr/>
        </p:nvGraphicFramePr>
        <p:xfrm>
          <a:off x="842463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{7605BA7A-3E15-4EE7-9963-05761346477F}</a:tableStyleId>
              </a:tblPr>
              <a:tblGrid>
                <a:gridCol w="1592700"/>
                <a:gridCol w="1049725"/>
                <a:gridCol w="938675"/>
                <a:gridCol w="2012175"/>
                <a:gridCol w="1210150"/>
                <a:gridCol w="1111375"/>
                <a:gridCol w="2592275"/>
              </a:tblGrid>
              <a:tr h="397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Why do we need RNN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>
                          <a:solidFill>
                            <a:schemeClr val="dk1"/>
                          </a:solidFill>
                        </a:rPr>
                        <a:t>Simple RNNs</a:t>
                      </a:r>
                      <a:endParaRPr b="1"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dk1"/>
                          </a:solidFill>
                        </a:rPr>
                        <a:t>Attention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How to derive gradients for RNNs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Better RNNs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Transformers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Pre-trained Language Representation Models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6" name="Shape 1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7" name="Google Shape;1557;p120"/>
          <p:cNvSpPr txBox="1"/>
          <p:nvPr>
            <p:ph idx="4294967295"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/>
              <a:t>Bi-directional models</a:t>
            </a:r>
            <a:endParaRPr/>
          </a:p>
        </p:txBody>
      </p:sp>
      <p:sp>
        <p:nvSpPr>
          <p:cNvPr id="1558" name="Google Shape;1558;p120"/>
          <p:cNvSpPr/>
          <p:nvPr/>
        </p:nvSpPr>
        <p:spPr>
          <a:xfrm>
            <a:off x="5179061" y="1967049"/>
            <a:ext cx="3914992" cy="528903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9" name="Google Shape;1559;p120"/>
          <p:cNvSpPr/>
          <p:nvPr/>
        </p:nvSpPr>
        <p:spPr>
          <a:xfrm>
            <a:off x="5801197" y="1619341"/>
            <a:ext cx="3914992" cy="3745431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0" name="Google Shape;1560;p120"/>
          <p:cNvSpPr/>
          <p:nvPr/>
        </p:nvSpPr>
        <p:spPr>
          <a:xfrm>
            <a:off x="6014720" y="1297254"/>
            <a:ext cx="2416033" cy="3745431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1" name="Google Shape;1561;p120"/>
          <p:cNvSpPr/>
          <p:nvPr/>
        </p:nvSpPr>
        <p:spPr>
          <a:xfrm>
            <a:off x="4889501" y="1619340"/>
            <a:ext cx="276407" cy="7636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62" name="Google Shape;1562;p1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91518" y="2087219"/>
            <a:ext cx="3132052" cy="4211163"/>
          </a:xfrm>
          <a:prstGeom prst="rect">
            <a:avLst/>
          </a:prstGeom>
          <a:noFill/>
          <a:ln>
            <a:noFill/>
          </a:ln>
        </p:spPr>
      </p:pic>
      <p:sp>
        <p:nvSpPr>
          <p:cNvPr id="1563" name="Google Shape;1563;p120"/>
          <p:cNvSpPr txBox="1"/>
          <p:nvPr/>
        </p:nvSpPr>
        <p:spPr>
          <a:xfrm>
            <a:off x="667444" y="6398576"/>
            <a:ext cx="10518939" cy="2974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3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Figures have been taken from Chris Dyer’s presentation, available at </a:t>
            </a:r>
            <a:r>
              <a:rPr lang="en-US" sz="1333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http://demo.clab.cs.cmu.edu/cdyer/lxmls-seq-attn.pdf</a:t>
            </a:r>
            <a:endParaRPr sz="133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4" name="Google Shape;1564;p120"/>
          <p:cNvSpPr txBox="1"/>
          <p:nvPr>
            <p:ph idx="12" type="sldNum"/>
          </p:nvPr>
        </p:nvSpPr>
        <p:spPr>
          <a:xfrm>
            <a:off x="10415352" y="6217625"/>
            <a:ext cx="16128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154</a:t>
            </a:r>
            <a:endParaRPr/>
          </a:p>
        </p:txBody>
      </p:sp>
      <p:graphicFrame>
        <p:nvGraphicFramePr>
          <p:cNvPr id="1565" name="Google Shape;1565;p120"/>
          <p:cNvGraphicFramePr/>
          <p:nvPr/>
        </p:nvGraphicFramePr>
        <p:xfrm>
          <a:off x="842463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{7605BA7A-3E15-4EE7-9963-05761346477F}</a:tableStyleId>
              </a:tblPr>
              <a:tblGrid>
                <a:gridCol w="1592700"/>
                <a:gridCol w="1049725"/>
                <a:gridCol w="938675"/>
                <a:gridCol w="2012175"/>
                <a:gridCol w="1210150"/>
                <a:gridCol w="1111375"/>
                <a:gridCol w="2592275"/>
              </a:tblGrid>
              <a:tr h="397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Why do we need RNN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>
                          <a:solidFill>
                            <a:schemeClr val="dk1"/>
                          </a:solidFill>
                        </a:rPr>
                        <a:t>Simple RNNs</a:t>
                      </a:r>
                      <a:endParaRPr b="1"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dk1"/>
                          </a:solidFill>
                        </a:rPr>
                        <a:t>Attention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How to derive gradients for RNNs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Better RNNs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Transformers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Pre-trained Language Representation Models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9" name="Shape 1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0" name="Google Shape;1570;p121"/>
          <p:cNvSpPr txBox="1"/>
          <p:nvPr>
            <p:ph idx="4294967295"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/>
              <a:t>Bi-directional models</a:t>
            </a:r>
            <a:endParaRPr/>
          </a:p>
        </p:txBody>
      </p:sp>
      <p:pic>
        <p:nvPicPr>
          <p:cNvPr id="1571" name="Google Shape;1571;p1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39179" y="1601671"/>
            <a:ext cx="5378419" cy="464529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72" name="Google Shape;1572;p121"/>
          <p:cNvCxnSpPr/>
          <p:nvPr/>
        </p:nvCxnSpPr>
        <p:spPr>
          <a:xfrm flipH="1">
            <a:off x="8331200" y="2895600"/>
            <a:ext cx="833120" cy="533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573" name="Google Shape;1573;p121"/>
          <p:cNvSpPr txBox="1"/>
          <p:nvPr/>
        </p:nvSpPr>
        <p:spPr>
          <a:xfrm>
            <a:off x="8625841" y="2197974"/>
            <a:ext cx="323537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Bi-directional </a:t>
            </a:r>
            <a:b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sentence representation</a:t>
            </a:r>
            <a:endParaRPr/>
          </a:p>
        </p:txBody>
      </p:sp>
      <p:cxnSp>
        <p:nvCxnSpPr>
          <p:cNvPr id="1574" name="Google Shape;1574;p121"/>
          <p:cNvCxnSpPr/>
          <p:nvPr/>
        </p:nvCxnSpPr>
        <p:spPr>
          <a:xfrm rot="10800000">
            <a:off x="8056880" y="3924317"/>
            <a:ext cx="802640" cy="810243"/>
          </a:xfrm>
          <a:prstGeom prst="straightConnector1">
            <a:avLst/>
          </a:prstGeom>
          <a:noFill/>
          <a:ln cap="flat" cmpd="sng" w="15875">
            <a:solidFill>
              <a:srgbClr val="00B05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575" name="Google Shape;1575;p121"/>
          <p:cNvSpPr txBox="1"/>
          <p:nvPr/>
        </p:nvSpPr>
        <p:spPr>
          <a:xfrm>
            <a:off x="8859521" y="4722930"/>
            <a:ext cx="2000419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Concatenation</a:t>
            </a:r>
            <a:endParaRPr/>
          </a:p>
        </p:txBody>
      </p:sp>
      <p:sp>
        <p:nvSpPr>
          <p:cNvPr id="1576" name="Google Shape;1576;p121"/>
          <p:cNvSpPr txBox="1"/>
          <p:nvPr/>
        </p:nvSpPr>
        <p:spPr>
          <a:xfrm>
            <a:off x="667444" y="6398576"/>
            <a:ext cx="10518939" cy="2974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3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Figures have been taken from Chris Dyer’s presentation, available at </a:t>
            </a:r>
            <a:r>
              <a:rPr lang="en-US" sz="1333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http://demo.clab.cs.cmu.edu/cdyer/lxmls-seq-attn.pdf</a:t>
            </a:r>
            <a:endParaRPr sz="133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7" name="Google Shape;1577;p121"/>
          <p:cNvSpPr txBox="1"/>
          <p:nvPr>
            <p:ph idx="12" type="sldNum"/>
          </p:nvPr>
        </p:nvSpPr>
        <p:spPr>
          <a:xfrm>
            <a:off x="10415352" y="6217625"/>
            <a:ext cx="16128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154</a:t>
            </a:r>
            <a:endParaRPr/>
          </a:p>
        </p:txBody>
      </p:sp>
      <p:graphicFrame>
        <p:nvGraphicFramePr>
          <p:cNvPr id="1578" name="Google Shape;1578;p121"/>
          <p:cNvGraphicFramePr/>
          <p:nvPr/>
        </p:nvGraphicFramePr>
        <p:xfrm>
          <a:off x="842463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{7605BA7A-3E15-4EE7-9963-05761346477F}</a:tableStyleId>
              </a:tblPr>
              <a:tblGrid>
                <a:gridCol w="1592700"/>
                <a:gridCol w="1049725"/>
                <a:gridCol w="938675"/>
                <a:gridCol w="2012175"/>
                <a:gridCol w="1210150"/>
                <a:gridCol w="1111375"/>
                <a:gridCol w="2592275"/>
              </a:tblGrid>
              <a:tr h="397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Why do we need RNN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>
                          <a:solidFill>
                            <a:schemeClr val="dk1"/>
                          </a:solidFill>
                        </a:rPr>
                        <a:t>Simple RNNs</a:t>
                      </a:r>
                      <a:endParaRPr b="1"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dk1"/>
                          </a:solidFill>
                        </a:rPr>
                        <a:t>Attention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How to derive gradients for RNNs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Better RNNs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Transformers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Pre-trained Language Representation Models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2" name="Shape 1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3" name="Google Shape;1583;p122"/>
          <p:cNvSpPr txBox="1"/>
          <p:nvPr>
            <p:ph idx="4294967295"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/>
              <a:t>Adaptive representations for seq-to-seq?</a:t>
            </a:r>
            <a:endParaRPr b="1"/>
          </a:p>
        </p:txBody>
      </p:sp>
      <p:pic>
        <p:nvPicPr>
          <p:cNvPr id="1584" name="Google Shape;1584;p1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02904" y="2630008"/>
            <a:ext cx="6052296" cy="332375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85" name="Google Shape;1585;p122"/>
          <p:cNvCxnSpPr/>
          <p:nvPr/>
        </p:nvCxnSpPr>
        <p:spPr>
          <a:xfrm flipH="1">
            <a:off x="9479280" y="3527580"/>
            <a:ext cx="304800" cy="61976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586" name="Google Shape;1586;p122"/>
          <p:cNvSpPr txBox="1"/>
          <p:nvPr/>
        </p:nvSpPr>
        <p:spPr>
          <a:xfrm>
            <a:off x="9254531" y="2213016"/>
            <a:ext cx="2773680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Pooling of the fixed size sentence representation</a:t>
            </a:r>
            <a:endParaRPr/>
          </a:p>
        </p:txBody>
      </p:sp>
      <p:sp>
        <p:nvSpPr>
          <p:cNvPr id="1587" name="Google Shape;1587;p122"/>
          <p:cNvSpPr txBox="1"/>
          <p:nvPr/>
        </p:nvSpPr>
        <p:spPr>
          <a:xfrm>
            <a:off x="1310641" y="1624717"/>
            <a:ext cx="7169591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0990" lvl="0" marL="38099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 if we can get different sentence representation</a:t>
            </a:r>
            <a:b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 each decoding timestep?</a:t>
            </a:r>
            <a:endParaRPr/>
          </a:p>
        </p:txBody>
      </p:sp>
      <p:sp>
        <p:nvSpPr>
          <p:cNvPr id="1588" name="Google Shape;1588;p122"/>
          <p:cNvSpPr txBox="1"/>
          <p:nvPr/>
        </p:nvSpPr>
        <p:spPr>
          <a:xfrm>
            <a:off x="667444" y="6398576"/>
            <a:ext cx="10518939" cy="2974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3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Figures have been taken from Chris Dyer’s presentation, available at </a:t>
            </a:r>
            <a:r>
              <a:rPr lang="en-US" sz="1333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http://demo.clab.cs.cmu.edu/cdyer/lxmls-seq-attn.pdf</a:t>
            </a:r>
            <a:endParaRPr sz="133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9" name="Google Shape;1589;p122"/>
          <p:cNvSpPr txBox="1"/>
          <p:nvPr>
            <p:ph idx="12" type="sldNum"/>
          </p:nvPr>
        </p:nvSpPr>
        <p:spPr>
          <a:xfrm>
            <a:off x="10415352" y="6217625"/>
            <a:ext cx="16128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154</a:t>
            </a:r>
            <a:endParaRPr/>
          </a:p>
        </p:txBody>
      </p:sp>
      <p:graphicFrame>
        <p:nvGraphicFramePr>
          <p:cNvPr id="1590" name="Google Shape;1590;p122"/>
          <p:cNvGraphicFramePr/>
          <p:nvPr/>
        </p:nvGraphicFramePr>
        <p:xfrm>
          <a:off x="842463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{7605BA7A-3E15-4EE7-9963-05761346477F}</a:tableStyleId>
              </a:tblPr>
              <a:tblGrid>
                <a:gridCol w="1592700"/>
                <a:gridCol w="1049725"/>
                <a:gridCol w="938675"/>
                <a:gridCol w="2012175"/>
                <a:gridCol w="1210150"/>
                <a:gridCol w="1111375"/>
                <a:gridCol w="2592275"/>
              </a:tblGrid>
              <a:tr h="397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Why do we need RNN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dk1"/>
                          </a:solidFill>
                        </a:rPr>
                        <a:t>Simple RNNs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>
                          <a:solidFill>
                            <a:schemeClr val="dk1"/>
                          </a:solidFill>
                        </a:rPr>
                        <a:t>Attention</a:t>
                      </a:r>
                      <a:endParaRPr b="1" sz="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How to derive gradients for RNNs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Better RNNs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Transformers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Pre-trained Language Representation Models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4"/>
          <p:cNvSpPr txBox="1"/>
          <p:nvPr>
            <p:ph idx="4294967295"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/>
              <a:t>Common Terminology in ML</a:t>
            </a:r>
            <a:endParaRPr/>
          </a:p>
        </p:txBody>
      </p:sp>
      <p:sp>
        <p:nvSpPr>
          <p:cNvPr id="182" name="Google Shape;182;p24"/>
          <p:cNvSpPr txBox="1"/>
          <p:nvPr>
            <p:ph idx="12" type="sldNum"/>
          </p:nvPr>
        </p:nvSpPr>
        <p:spPr>
          <a:xfrm>
            <a:off x="10415352" y="6217625"/>
            <a:ext cx="16128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154</a:t>
            </a:r>
            <a:endParaRPr/>
          </a:p>
        </p:txBody>
      </p:sp>
      <p:sp>
        <p:nvSpPr>
          <p:cNvPr id="183" name="Google Shape;183;p24"/>
          <p:cNvSpPr txBox="1"/>
          <p:nvPr/>
        </p:nvSpPr>
        <p:spPr>
          <a:xfrm>
            <a:off x="873425" y="1570100"/>
            <a:ext cx="6049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24"/>
          <p:cNvSpPr txBox="1"/>
          <p:nvPr>
            <p:ph idx="4294967295" type="body"/>
          </p:nvPr>
        </p:nvSpPr>
        <p:spPr>
          <a:xfrm>
            <a:off x="415650" y="1509658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Char char="•"/>
            </a:pPr>
            <a:r>
              <a:rPr b="1" lang="en-US" sz="2300"/>
              <a:t>Sparse matrix</a:t>
            </a:r>
            <a:r>
              <a:rPr lang="en-US" sz="2300"/>
              <a:t> — matrix in which most of the elements are zero</a:t>
            </a:r>
            <a:endParaRPr sz="23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</p:txBody>
      </p:sp>
      <p:graphicFrame>
        <p:nvGraphicFramePr>
          <p:cNvPr id="185" name="Google Shape;185;p24"/>
          <p:cNvGraphicFramePr/>
          <p:nvPr/>
        </p:nvGraphicFramePr>
        <p:xfrm>
          <a:off x="17425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{7605BA7A-3E15-4EE7-9963-05761346477F}</a:tableStyleId>
              </a:tblPr>
              <a:tblGrid>
                <a:gridCol w="1480425"/>
                <a:gridCol w="1608000"/>
                <a:gridCol w="1352825"/>
                <a:gridCol w="1480425"/>
                <a:gridCol w="1480425"/>
                <a:gridCol w="1480425"/>
                <a:gridCol w="1480425"/>
                <a:gridCol w="1480425"/>
              </a:tblGrid>
              <a:tr h="414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/>
                        <a:t>Terminology</a:t>
                      </a:r>
                      <a:endParaRPr b="1" sz="1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Connections to other research areas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Common NLP problems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Pre-processing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Naïve methods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Sparse Representations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Dense Representations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Sub-word representations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pic>
        <p:nvPicPr>
          <p:cNvPr id="186" name="Google Shape;186;p24"/>
          <p:cNvPicPr preferRelativeResize="0"/>
          <p:nvPr/>
        </p:nvPicPr>
        <p:blipFill rotWithShape="1">
          <a:blip r:embed="rId3">
            <a:alphaModFix/>
          </a:blip>
          <a:srcRect b="14133" l="9220" r="57625" t="28438"/>
          <a:stretch/>
        </p:blipFill>
        <p:spPr>
          <a:xfrm>
            <a:off x="938500" y="2468525"/>
            <a:ext cx="3631749" cy="3539300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4"/>
          <p:cNvSpPr txBox="1"/>
          <p:nvPr/>
        </p:nvSpPr>
        <p:spPr>
          <a:xfrm>
            <a:off x="8435100" y="6007825"/>
            <a:ext cx="215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Image source: </a:t>
            </a:r>
            <a:r>
              <a:rPr lang="en-US" u="sng">
                <a:solidFill>
                  <a:schemeClr val="hlink"/>
                </a:solidFill>
                <a:hlinkClick r:id="rId4"/>
              </a:rPr>
              <a:t>TU Berlin</a:t>
            </a:r>
            <a:endParaRPr/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4" name="Shape 1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5" name="Google Shape;1595;p123"/>
          <p:cNvSpPr txBox="1"/>
          <p:nvPr>
            <p:ph idx="4294967295"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/>
              <a:t>Seq-to-seq models with </a:t>
            </a:r>
            <a:r>
              <a:rPr b="1" lang="en-US"/>
              <a:t>attention</a:t>
            </a:r>
            <a:endParaRPr/>
          </a:p>
        </p:txBody>
      </p:sp>
      <p:pic>
        <p:nvPicPr>
          <p:cNvPr id="1596" name="Google Shape;1596;p1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10967" y="1682568"/>
            <a:ext cx="3115733" cy="4673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97" name="Google Shape;1597;p123"/>
          <p:cNvCxnSpPr/>
          <p:nvPr/>
        </p:nvCxnSpPr>
        <p:spPr>
          <a:xfrm flipH="1">
            <a:off x="1487055" y="3001819"/>
            <a:ext cx="868219" cy="1542472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598" name="Google Shape;1598;p123"/>
          <p:cNvCxnSpPr/>
          <p:nvPr/>
        </p:nvCxnSpPr>
        <p:spPr>
          <a:xfrm flipH="1">
            <a:off x="1764145" y="3001819"/>
            <a:ext cx="591128" cy="1542472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599" name="Google Shape;1599;p123"/>
          <p:cNvCxnSpPr/>
          <p:nvPr/>
        </p:nvCxnSpPr>
        <p:spPr>
          <a:xfrm flipH="1">
            <a:off x="2041236" y="3001819"/>
            <a:ext cx="314037" cy="1542472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600" name="Google Shape;1600;p123"/>
          <p:cNvCxnSpPr/>
          <p:nvPr/>
        </p:nvCxnSpPr>
        <p:spPr>
          <a:xfrm flipH="1">
            <a:off x="2272145" y="3001819"/>
            <a:ext cx="83128" cy="1542472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601" name="Google Shape;1601;p123"/>
          <p:cNvSpPr txBox="1"/>
          <p:nvPr/>
        </p:nvSpPr>
        <p:spPr>
          <a:xfrm>
            <a:off x="667444" y="6398576"/>
            <a:ext cx="10518939" cy="2974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3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Figures have been taken from Chris Dyer’s presentation, available at </a:t>
            </a:r>
            <a:r>
              <a:rPr lang="en-US" sz="1333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http://demo.clab.cs.cmu.edu/cdyer/lxmls-seq-attn.pdf</a:t>
            </a:r>
            <a:endParaRPr sz="133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2" name="Google Shape;1602;p123"/>
          <p:cNvSpPr txBox="1"/>
          <p:nvPr>
            <p:ph idx="12" type="sldNum"/>
          </p:nvPr>
        </p:nvSpPr>
        <p:spPr>
          <a:xfrm>
            <a:off x="10415352" y="6217625"/>
            <a:ext cx="16128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154</a:t>
            </a:r>
            <a:endParaRPr/>
          </a:p>
        </p:txBody>
      </p:sp>
      <p:graphicFrame>
        <p:nvGraphicFramePr>
          <p:cNvPr id="1603" name="Google Shape;1603;p123"/>
          <p:cNvGraphicFramePr/>
          <p:nvPr/>
        </p:nvGraphicFramePr>
        <p:xfrm>
          <a:off x="842463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{7605BA7A-3E15-4EE7-9963-05761346477F}</a:tableStyleId>
              </a:tblPr>
              <a:tblGrid>
                <a:gridCol w="1592700"/>
                <a:gridCol w="1049725"/>
                <a:gridCol w="938675"/>
                <a:gridCol w="2012175"/>
                <a:gridCol w="1210150"/>
                <a:gridCol w="1111375"/>
                <a:gridCol w="2592275"/>
              </a:tblGrid>
              <a:tr h="397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Why do we need RNN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dk1"/>
                          </a:solidFill>
                        </a:rPr>
                        <a:t>Simple RNNs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>
                          <a:solidFill>
                            <a:schemeClr val="dk1"/>
                          </a:solidFill>
                        </a:rPr>
                        <a:t>Attention</a:t>
                      </a:r>
                      <a:endParaRPr b="1" sz="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How to derive gradients for RNNs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Better RNNs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Transformers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Pre-trained Language Representation Models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7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8" name="Google Shape;1608;p1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9449" y="450533"/>
            <a:ext cx="4450843" cy="5956935"/>
          </a:xfrm>
          <a:prstGeom prst="rect">
            <a:avLst/>
          </a:prstGeom>
          <a:noFill/>
          <a:ln>
            <a:noFill/>
          </a:ln>
        </p:spPr>
      </p:pic>
      <p:sp>
        <p:nvSpPr>
          <p:cNvPr id="1609" name="Google Shape;1609;p124"/>
          <p:cNvSpPr txBox="1"/>
          <p:nvPr/>
        </p:nvSpPr>
        <p:spPr>
          <a:xfrm>
            <a:off x="667444" y="6398576"/>
            <a:ext cx="10518939" cy="2974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3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Figures have been taken from Chris Dyer’s presentation, available at </a:t>
            </a:r>
            <a:r>
              <a:rPr lang="en-US" sz="1333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http://demo.clab.cs.cmu.edu/cdyer/lxmls-seq-attn.pdf</a:t>
            </a:r>
            <a:endParaRPr sz="133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0" name="Google Shape;1610;p124"/>
          <p:cNvSpPr txBox="1"/>
          <p:nvPr>
            <p:ph idx="12" type="sldNum"/>
          </p:nvPr>
        </p:nvSpPr>
        <p:spPr>
          <a:xfrm>
            <a:off x="10415352" y="6217625"/>
            <a:ext cx="16128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154</a:t>
            </a:r>
            <a:endParaRPr/>
          </a:p>
        </p:txBody>
      </p:sp>
      <p:graphicFrame>
        <p:nvGraphicFramePr>
          <p:cNvPr id="1611" name="Google Shape;1611;p124"/>
          <p:cNvGraphicFramePr/>
          <p:nvPr/>
        </p:nvGraphicFramePr>
        <p:xfrm>
          <a:off x="842463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{7605BA7A-3E15-4EE7-9963-05761346477F}</a:tableStyleId>
              </a:tblPr>
              <a:tblGrid>
                <a:gridCol w="1592700"/>
                <a:gridCol w="1049725"/>
                <a:gridCol w="938675"/>
                <a:gridCol w="2012175"/>
                <a:gridCol w="1210150"/>
                <a:gridCol w="1111375"/>
                <a:gridCol w="2592275"/>
              </a:tblGrid>
              <a:tr h="397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Why do we need RNN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dk1"/>
                          </a:solidFill>
                        </a:rPr>
                        <a:t>Simple RNNs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>
                          <a:solidFill>
                            <a:schemeClr val="dk1"/>
                          </a:solidFill>
                        </a:rPr>
                        <a:t>Attention</a:t>
                      </a:r>
                      <a:endParaRPr b="1" sz="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How to derive gradients for RNNs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Better RNNs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Transformers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Pre-trained Language Representation Models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5" name="Shape 1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6" name="Google Shape;1616;p1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3788" y="458286"/>
            <a:ext cx="4308475" cy="5904484"/>
          </a:xfrm>
          <a:prstGeom prst="rect">
            <a:avLst/>
          </a:prstGeom>
          <a:noFill/>
          <a:ln>
            <a:noFill/>
          </a:ln>
        </p:spPr>
      </p:pic>
      <p:sp>
        <p:nvSpPr>
          <p:cNvPr id="1617" name="Google Shape;1617;p125"/>
          <p:cNvSpPr txBox="1"/>
          <p:nvPr/>
        </p:nvSpPr>
        <p:spPr>
          <a:xfrm>
            <a:off x="667444" y="6398576"/>
            <a:ext cx="10518939" cy="2974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3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Figures have been taken from Chris Dyer’s presentation, available at </a:t>
            </a:r>
            <a:r>
              <a:rPr lang="en-US" sz="1333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http://demo.clab.cs.cmu.edu/cdyer/lxmls-seq-attn.pdf</a:t>
            </a:r>
            <a:endParaRPr sz="133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8" name="Google Shape;1618;p125"/>
          <p:cNvSpPr txBox="1"/>
          <p:nvPr>
            <p:ph idx="12" type="sldNum"/>
          </p:nvPr>
        </p:nvSpPr>
        <p:spPr>
          <a:xfrm>
            <a:off x="10415352" y="6217625"/>
            <a:ext cx="16128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154</a:t>
            </a:r>
            <a:endParaRPr/>
          </a:p>
        </p:txBody>
      </p:sp>
      <p:graphicFrame>
        <p:nvGraphicFramePr>
          <p:cNvPr id="1619" name="Google Shape;1619;p125"/>
          <p:cNvGraphicFramePr/>
          <p:nvPr/>
        </p:nvGraphicFramePr>
        <p:xfrm>
          <a:off x="842463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{7605BA7A-3E15-4EE7-9963-05761346477F}</a:tableStyleId>
              </a:tblPr>
              <a:tblGrid>
                <a:gridCol w="1592700"/>
                <a:gridCol w="1049725"/>
                <a:gridCol w="938675"/>
                <a:gridCol w="2012175"/>
                <a:gridCol w="1210150"/>
                <a:gridCol w="1111375"/>
                <a:gridCol w="2592275"/>
              </a:tblGrid>
              <a:tr h="397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Why do we need RNN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dk1"/>
                          </a:solidFill>
                        </a:rPr>
                        <a:t>Simple RNNs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>
                          <a:solidFill>
                            <a:schemeClr val="dk1"/>
                          </a:solidFill>
                        </a:rPr>
                        <a:t>Attention</a:t>
                      </a:r>
                      <a:endParaRPr b="1" sz="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How to derive gradients for RNNs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Better RNNs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Transformers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Pre-trained Language Representation Models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3" name="Shape 1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4" name="Google Shape;1624;p1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3097" y="490001"/>
            <a:ext cx="4315968" cy="5859527"/>
          </a:xfrm>
          <a:prstGeom prst="rect">
            <a:avLst/>
          </a:prstGeom>
          <a:noFill/>
          <a:ln>
            <a:noFill/>
          </a:ln>
        </p:spPr>
      </p:pic>
      <p:sp>
        <p:nvSpPr>
          <p:cNvPr id="1625" name="Google Shape;1625;p126"/>
          <p:cNvSpPr txBox="1"/>
          <p:nvPr>
            <p:ph idx="12" type="sldNum"/>
          </p:nvPr>
        </p:nvSpPr>
        <p:spPr>
          <a:xfrm>
            <a:off x="10415352" y="6217625"/>
            <a:ext cx="16128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154</a:t>
            </a:r>
            <a:endParaRPr/>
          </a:p>
        </p:txBody>
      </p:sp>
      <p:graphicFrame>
        <p:nvGraphicFramePr>
          <p:cNvPr id="1626" name="Google Shape;1626;p126"/>
          <p:cNvGraphicFramePr/>
          <p:nvPr/>
        </p:nvGraphicFramePr>
        <p:xfrm>
          <a:off x="842463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{7605BA7A-3E15-4EE7-9963-05761346477F}</a:tableStyleId>
              </a:tblPr>
              <a:tblGrid>
                <a:gridCol w="1592700"/>
                <a:gridCol w="1049725"/>
                <a:gridCol w="938675"/>
                <a:gridCol w="2012175"/>
                <a:gridCol w="1210150"/>
                <a:gridCol w="1111375"/>
                <a:gridCol w="2592275"/>
              </a:tblGrid>
              <a:tr h="397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Why do we need RNN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dk1"/>
                          </a:solidFill>
                        </a:rPr>
                        <a:t>Simple RNNs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>
                          <a:solidFill>
                            <a:schemeClr val="dk1"/>
                          </a:solidFill>
                        </a:rPr>
                        <a:t>Attention</a:t>
                      </a:r>
                      <a:endParaRPr b="1" sz="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How to derive gradients for RNNs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Better RNNs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Transformers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Pre-trained Language Representation Models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0" name="Shape 1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1" name="Google Shape;1631;p1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1247" y="454540"/>
            <a:ext cx="4638167" cy="5911977"/>
          </a:xfrm>
          <a:prstGeom prst="rect">
            <a:avLst/>
          </a:prstGeom>
          <a:noFill/>
          <a:ln>
            <a:noFill/>
          </a:ln>
        </p:spPr>
      </p:pic>
      <p:sp>
        <p:nvSpPr>
          <p:cNvPr id="1632" name="Google Shape;1632;p127"/>
          <p:cNvSpPr txBox="1"/>
          <p:nvPr/>
        </p:nvSpPr>
        <p:spPr>
          <a:xfrm>
            <a:off x="667444" y="6398576"/>
            <a:ext cx="10518939" cy="2974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3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Figures have been taken from Chris Dyer’s presentation, available at </a:t>
            </a:r>
            <a:r>
              <a:rPr lang="en-US" sz="1333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http://demo.clab.cs.cmu.edu/cdyer/lxmls-seq-attn.pdf</a:t>
            </a:r>
            <a:endParaRPr sz="133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3" name="Google Shape;1633;p127"/>
          <p:cNvSpPr txBox="1"/>
          <p:nvPr>
            <p:ph idx="12" type="sldNum"/>
          </p:nvPr>
        </p:nvSpPr>
        <p:spPr>
          <a:xfrm>
            <a:off x="10415352" y="6217625"/>
            <a:ext cx="16128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154</a:t>
            </a:r>
            <a:endParaRPr/>
          </a:p>
        </p:txBody>
      </p:sp>
      <p:graphicFrame>
        <p:nvGraphicFramePr>
          <p:cNvPr id="1634" name="Google Shape;1634;p127"/>
          <p:cNvGraphicFramePr/>
          <p:nvPr/>
        </p:nvGraphicFramePr>
        <p:xfrm>
          <a:off x="842463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{7605BA7A-3E15-4EE7-9963-05761346477F}</a:tableStyleId>
              </a:tblPr>
              <a:tblGrid>
                <a:gridCol w="1592700"/>
                <a:gridCol w="1049725"/>
                <a:gridCol w="938675"/>
                <a:gridCol w="2012175"/>
                <a:gridCol w="1210150"/>
                <a:gridCol w="1111375"/>
                <a:gridCol w="2592275"/>
              </a:tblGrid>
              <a:tr h="397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Why do we need RNN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dk1"/>
                          </a:solidFill>
                        </a:rPr>
                        <a:t>Simple RNNs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>
                          <a:solidFill>
                            <a:schemeClr val="dk1"/>
                          </a:solidFill>
                        </a:rPr>
                        <a:t>Attention</a:t>
                      </a:r>
                      <a:endParaRPr b="1" sz="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How to derive gradients for RNNs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Better RNNs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Transformers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Pre-trained Language Representation Models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8" name="Shape 1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9" name="Google Shape;1639;p1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23138" y="452536"/>
            <a:ext cx="5484876" cy="5934456"/>
          </a:xfrm>
          <a:prstGeom prst="rect">
            <a:avLst/>
          </a:prstGeom>
          <a:noFill/>
          <a:ln>
            <a:noFill/>
          </a:ln>
        </p:spPr>
      </p:pic>
      <p:sp>
        <p:nvSpPr>
          <p:cNvPr id="1640" name="Google Shape;1640;p128"/>
          <p:cNvSpPr txBox="1"/>
          <p:nvPr/>
        </p:nvSpPr>
        <p:spPr>
          <a:xfrm>
            <a:off x="667444" y="6398576"/>
            <a:ext cx="10518939" cy="2974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3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Figures have been taken from Chris Dyer’s presentation, available at </a:t>
            </a:r>
            <a:r>
              <a:rPr lang="en-US" sz="1333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http://demo.clab.cs.cmu.edu/cdyer/lxmls-seq-attn.pdf</a:t>
            </a:r>
            <a:endParaRPr sz="133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1" name="Google Shape;1641;p128"/>
          <p:cNvSpPr txBox="1"/>
          <p:nvPr>
            <p:ph idx="12" type="sldNum"/>
          </p:nvPr>
        </p:nvSpPr>
        <p:spPr>
          <a:xfrm>
            <a:off x="10415352" y="6217625"/>
            <a:ext cx="16128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154</a:t>
            </a:r>
            <a:endParaRPr/>
          </a:p>
        </p:txBody>
      </p:sp>
      <p:graphicFrame>
        <p:nvGraphicFramePr>
          <p:cNvPr id="1642" name="Google Shape;1642;p128"/>
          <p:cNvGraphicFramePr/>
          <p:nvPr/>
        </p:nvGraphicFramePr>
        <p:xfrm>
          <a:off x="842463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{7605BA7A-3E15-4EE7-9963-05761346477F}</a:tableStyleId>
              </a:tblPr>
              <a:tblGrid>
                <a:gridCol w="1592700"/>
                <a:gridCol w="1049725"/>
                <a:gridCol w="938675"/>
                <a:gridCol w="2012175"/>
                <a:gridCol w="1210150"/>
                <a:gridCol w="1111375"/>
                <a:gridCol w="2592275"/>
              </a:tblGrid>
              <a:tr h="397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Why do we need RNN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dk1"/>
                          </a:solidFill>
                        </a:rPr>
                        <a:t>Simple RNNs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>
                          <a:solidFill>
                            <a:schemeClr val="dk1"/>
                          </a:solidFill>
                        </a:rPr>
                        <a:t>Attention</a:t>
                      </a:r>
                      <a:endParaRPr b="1" sz="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How to derive gradients for RNNs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Better RNNs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Transformers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Pre-trained Language Representation Models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6" name="Shape 1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7" name="Google Shape;1647;p1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71267" y="1542825"/>
            <a:ext cx="4148892" cy="4488965"/>
          </a:xfrm>
          <a:prstGeom prst="rect">
            <a:avLst/>
          </a:prstGeom>
          <a:noFill/>
          <a:ln>
            <a:noFill/>
          </a:ln>
        </p:spPr>
      </p:pic>
      <p:sp>
        <p:nvSpPr>
          <p:cNvPr id="1648" name="Google Shape;1648;p129"/>
          <p:cNvSpPr txBox="1"/>
          <p:nvPr>
            <p:ph idx="4294967295"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/>
              <a:t>General Attention</a:t>
            </a:r>
            <a:endParaRPr/>
          </a:p>
        </p:txBody>
      </p:sp>
      <p:cxnSp>
        <p:nvCxnSpPr>
          <p:cNvPr id="1649" name="Google Shape;1649;p129"/>
          <p:cNvCxnSpPr/>
          <p:nvPr/>
        </p:nvCxnSpPr>
        <p:spPr>
          <a:xfrm flipH="1">
            <a:off x="7075055" y="3292642"/>
            <a:ext cx="1163781" cy="168564"/>
          </a:xfrm>
          <a:prstGeom prst="straightConnector1">
            <a:avLst/>
          </a:prstGeom>
          <a:noFill/>
          <a:ln cap="flat" cmpd="sng" w="9525">
            <a:solidFill>
              <a:srgbClr val="0000FF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650" name="Google Shape;1650;p129"/>
          <p:cNvSpPr txBox="1"/>
          <p:nvPr/>
        </p:nvSpPr>
        <p:spPr>
          <a:xfrm>
            <a:off x="6236581" y="3405646"/>
            <a:ext cx="1296893" cy="461665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-30664" l="-7040" r="0" t="-10666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cxnSp>
        <p:nvCxnSpPr>
          <p:cNvPr id="1651" name="Google Shape;1651;p129"/>
          <p:cNvCxnSpPr/>
          <p:nvPr/>
        </p:nvCxnSpPr>
        <p:spPr>
          <a:xfrm flipH="1">
            <a:off x="6483928" y="4932220"/>
            <a:ext cx="932873" cy="1"/>
          </a:xfrm>
          <a:prstGeom prst="straightConnector1">
            <a:avLst/>
          </a:prstGeom>
          <a:noFill/>
          <a:ln cap="flat" cmpd="sng" w="9525">
            <a:solidFill>
              <a:srgbClr val="00B05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652" name="Google Shape;1652;p129"/>
          <p:cNvSpPr txBox="1"/>
          <p:nvPr/>
        </p:nvSpPr>
        <p:spPr>
          <a:xfrm>
            <a:off x="5516868" y="4727034"/>
            <a:ext cx="1004634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Keys K</a:t>
            </a:r>
            <a:endParaRPr/>
          </a:p>
        </p:txBody>
      </p:sp>
      <p:cxnSp>
        <p:nvCxnSpPr>
          <p:cNvPr id="1653" name="Google Shape;1653;p129"/>
          <p:cNvCxnSpPr/>
          <p:nvPr/>
        </p:nvCxnSpPr>
        <p:spPr>
          <a:xfrm flipH="1">
            <a:off x="5744458" y="5615708"/>
            <a:ext cx="1672343" cy="1"/>
          </a:xfrm>
          <a:prstGeom prst="straightConnector1">
            <a:avLst/>
          </a:prstGeom>
          <a:noFill/>
          <a:ln cap="flat" cmpd="sng" w="1587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654" name="Google Shape;1654;p129"/>
          <p:cNvSpPr txBox="1"/>
          <p:nvPr/>
        </p:nvSpPr>
        <p:spPr>
          <a:xfrm>
            <a:off x="4601373" y="5410522"/>
            <a:ext cx="1273747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Values V</a:t>
            </a:r>
            <a:endParaRPr/>
          </a:p>
        </p:txBody>
      </p:sp>
      <p:sp>
        <p:nvSpPr>
          <p:cNvPr id="1655" name="Google Shape;1655;p129"/>
          <p:cNvSpPr txBox="1"/>
          <p:nvPr/>
        </p:nvSpPr>
        <p:spPr>
          <a:xfrm>
            <a:off x="690600" y="1621061"/>
            <a:ext cx="6725700" cy="30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 attention function can be described as mapping a </a:t>
            </a:r>
            <a:r>
              <a:rPr b="1" lang="en-US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query</a:t>
            </a:r>
            <a:r>
              <a:rPr lang="en-US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and a set of </a:t>
            </a:r>
            <a:r>
              <a:rPr b="1" lang="en-US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key-value pairs</a:t>
            </a:r>
            <a:r>
              <a:rPr lang="en-US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to an output, where the query, keys, values, and output are </a:t>
            </a:r>
            <a:r>
              <a:rPr b="1" lang="en-US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all vectors</a:t>
            </a:r>
            <a:r>
              <a:rPr lang="en-US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The output is computed as a weighted sum of the values, where the weight assigned to each value is computed by a </a:t>
            </a:r>
            <a:r>
              <a:rPr b="1" lang="en-US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compatibility function</a:t>
            </a:r>
            <a:r>
              <a:rPr lang="en-US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of the query with the</a:t>
            </a:r>
            <a:br>
              <a:rPr lang="en-US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corresponding key.</a:t>
            </a:r>
            <a:endParaRPr sz="2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i="1" lang="en-US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Vaswani et al., 2017</a:t>
            </a:r>
            <a:r>
              <a:rPr lang="en-US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 </a:t>
            </a:r>
            <a:endParaRPr sz="2100"/>
          </a:p>
        </p:txBody>
      </p:sp>
      <p:sp>
        <p:nvSpPr>
          <p:cNvPr id="1656" name="Google Shape;1656;p129"/>
          <p:cNvSpPr txBox="1"/>
          <p:nvPr/>
        </p:nvSpPr>
        <p:spPr>
          <a:xfrm>
            <a:off x="415589" y="4415404"/>
            <a:ext cx="39579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Dot product 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 a compatibility function works quite well!</a:t>
            </a:r>
            <a:endParaRPr/>
          </a:p>
        </p:txBody>
      </p:sp>
      <p:cxnSp>
        <p:nvCxnSpPr>
          <p:cNvPr id="1657" name="Google Shape;1657;p129"/>
          <p:cNvCxnSpPr>
            <a:stCxn id="1658" idx="0"/>
          </p:cNvCxnSpPr>
          <p:nvPr/>
        </p:nvCxnSpPr>
        <p:spPr>
          <a:xfrm flipH="1" rot="10800000">
            <a:off x="3376750" y="3492150"/>
            <a:ext cx="5121300" cy="1802700"/>
          </a:xfrm>
          <a:prstGeom prst="straightConnector1">
            <a:avLst/>
          </a:prstGeom>
          <a:noFill/>
          <a:ln cap="flat" cmpd="sng" w="15875">
            <a:solidFill>
              <a:srgbClr val="FF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659" name="Google Shape;1659;p129"/>
          <p:cNvSpPr txBox="1"/>
          <p:nvPr/>
        </p:nvSpPr>
        <p:spPr>
          <a:xfrm>
            <a:off x="667444" y="6398576"/>
            <a:ext cx="10518939" cy="2974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3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Figures have been taken from Chris Dyer’s presentation, available at </a:t>
            </a:r>
            <a:r>
              <a:rPr lang="en-US" sz="1333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http://demo.clab.cs.cmu.edu/cdyer/lxmls-seq-attn.pdf</a:t>
            </a:r>
            <a:endParaRPr sz="133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0" name="Google Shape;1660;p129"/>
          <p:cNvSpPr txBox="1"/>
          <p:nvPr>
            <p:ph idx="12" type="sldNum"/>
          </p:nvPr>
        </p:nvSpPr>
        <p:spPr>
          <a:xfrm>
            <a:off x="10415352" y="6217625"/>
            <a:ext cx="16128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154</a:t>
            </a:r>
            <a:endParaRPr/>
          </a:p>
        </p:txBody>
      </p:sp>
      <p:sp>
        <p:nvSpPr>
          <p:cNvPr id="1658" name="Google Shape;1658;p129"/>
          <p:cNvSpPr txBox="1"/>
          <p:nvPr/>
        </p:nvSpPr>
        <p:spPr>
          <a:xfrm>
            <a:off x="232000" y="5294850"/>
            <a:ext cx="62895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FF0000"/>
                </a:solidFill>
              </a:rPr>
              <a:t>Adaptive representation in every step </a:t>
            </a:r>
            <a:r>
              <a:rPr b="1" lang="en-US" sz="1900">
                <a:solidFill>
                  <a:srgbClr val="FF0000"/>
                </a:solidFill>
              </a:rPr>
              <a:t>t</a:t>
            </a:r>
            <a:endParaRPr b="1" sz="1900">
              <a:solidFill>
                <a:srgbClr val="FF0000"/>
              </a:solidFill>
            </a:endParaRPr>
          </a:p>
        </p:txBody>
      </p:sp>
      <p:cxnSp>
        <p:nvCxnSpPr>
          <p:cNvPr id="1661" name="Google Shape;1661;p129"/>
          <p:cNvCxnSpPr/>
          <p:nvPr/>
        </p:nvCxnSpPr>
        <p:spPr>
          <a:xfrm flipH="1" rot="10800000">
            <a:off x="6880750" y="3513150"/>
            <a:ext cx="2258100" cy="556500"/>
          </a:xfrm>
          <a:prstGeom prst="straightConnector1">
            <a:avLst/>
          </a:prstGeom>
          <a:noFill/>
          <a:ln cap="flat" cmpd="sng" w="15875">
            <a:solidFill>
              <a:srgbClr val="FF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662" name="Google Shape;1662;p129"/>
          <p:cNvCxnSpPr/>
          <p:nvPr/>
        </p:nvCxnSpPr>
        <p:spPr>
          <a:xfrm flipH="1" rot="10800000">
            <a:off x="6891250" y="3460650"/>
            <a:ext cx="3024600" cy="630000"/>
          </a:xfrm>
          <a:prstGeom prst="straightConnector1">
            <a:avLst/>
          </a:prstGeom>
          <a:noFill/>
          <a:ln cap="flat" cmpd="sng" w="15875">
            <a:solidFill>
              <a:srgbClr val="FF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663" name="Google Shape;1663;p129"/>
          <p:cNvCxnSpPr/>
          <p:nvPr/>
        </p:nvCxnSpPr>
        <p:spPr>
          <a:xfrm flipH="1" rot="10800000">
            <a:off x="6933275" y="3471150"/>
            <a:ext cx="3623400" cy="598500"/>
          </a:xfrm>
          <a:prstGeom prst="straightConnector1">
            <a:avLst/>
          </a:prstGeom>
          <a:noFill/>
          <a:ln cap="flat" cmpd="sng" w="15875">
            <a:solidFill>
              <a:srgbClr val="FF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664" name="Google Shape;1664;p129"/>
          <p:cNvCxnSpPr/>
          <p:nvPr/>
        </p:nvCxnSpPr>
        <p:spPr>
          <a:xfrm flipH="1" rot="10800000">
            <a:off x="6901750" y="3428850"/>
            <a:ext cx="4326900" cy="661800"/>
          </a:xfrm>
          <a:prstGeom prst="straightConnector1">
            <a:avLst/>
          </a:prstGeom>
          <a:noFill/>
          <a:ln cap="flat" cmpd="sng" w="15875">
            <a:solidFill>
              <a:srgbClr val="FF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graphicFrame>
        <p:nvGraphicFramePr>
          <p:cNvPr id="1665" name="Google Shape;1665;p129"/>
          <p:cNvGraphicFramePr/>
          <p:nvPr/>
        </p:nvGraphicFramePr>
        <p:xfrm>
          <a:off x="842463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{7605BA7A-3E15-4EE7-9963-05761346477F}</a:tableStyleId>
              </a:tblPr>
              <a:tblGrid>
                <a:gridCol w="1592700"/>
                <a:gridCol w="1049725"/>
                <a:gridCol w="938675"/>
                <a:gridCol w="2012175"/>
                <a:gridCol w="1210150"/>
                <a:gridCol w="1111375"/>
                <a:gridCol w="2592275"/>
              </a:tblGrid>
              <a:tr h="397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Why do we need RNN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dk1"/>
                          </a:solidFill>
                        </a:rPr>
                        <a:t>Simple RNNs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>
                          <a:solidFill>
                            <a:schemeClr val="dk1"/>
                          </a:solidFill>
                        </a:rPr>
                        <a:t>Attention</a:t>
                      </a:r>
                      <a:endParaRPr b="1" sz="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How to derive gradients for RNNs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Better RNNs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Transformers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Pre-trained Language Representation Models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900"/>
                                        <p:tgtEl>
                                          <p:spTgt spid="16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6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6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6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0" name="Google Shape;1670;p1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71267" y="1542825"/>
            <a:ext cx="4148892" cy="4488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1" name="Google Shape;1671;p1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71267" y="1542812"/>
            <a:ext cx="4148892" cy="4488965"/>
          </a:xfrm>
          <a:prstGeom prst="rect">
            <a:avLst/>
          </a:prstGeom>
          <a:noFill/>
          <a:ln>
            <a:noFill/>
          </a:ln>
        </p:spPr>
      </p:pic>
      <p:sp>
        <p:nvSpPr>
          <p:cNvPr id="1672" name="Google Shape;1672;p130"/>
          <p:cNvSpPr txBox="1"/>
          <p:nvPr>
            <p:ph idx="4294967295"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/>
              <a:t>General Attention</a:t>
            </a:r>
            <a:endParaRPr/>
          </a:p>
        </p:txBody>
      </p:sp>
      <p:cxnSp>
        <p:nvCxnSpPr>
          <p:cNvPr id="1673" name="Google Shape;1673;p130"/>
          <p:cNvCxnSpPr/>
          <p:nvPr/>
        </p:nvCxnSpPr>
        <p:spPr>
          <a:xfrm flipH="1">
            <a:off x="7075136" y="3292642"/>
            <a:ext cx="1163700" cy="168600"/>
          </a:xfrm>
          <a:prstGeom prst="straightConnector1">
            <a:avLst/>
          </a:prstGeom>
          <a:noFill/>
          <a:ln cap="flat" cmpd="sng" w="9525">
            <a:solidFill>
              <a:srgbClr val="0000FF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674" name="Google Shape;1674;p130"/>
          <p:cNvSpPr txBox="1"/>
          <p:nvPr/>
        </p:nvSpPr>
        <p:spPr>
          <a:xfrm>
            <a:off x="6236581" y="3405646"/>
            <a:ext cx="1296900" cy="4617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-30658" l="-7038" r="0" t="-10668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cxnSp>
        <p:nvCxnSpPr>
          <p:cNvPr id="1675" name="Google Shape;1675;p130"/>
          <p:cNvCxnSpPr/>
          <p:nvPr/>
        </p:nvCxnSpPr>
        <p:spPr>
          <a:xfrm rot="10800000">
            <a:off x="6483801" y="4932220"/>
            <a:ext cx="933000" cy="0"/>
          </a:xfrm>
          <a:prstGeom prst="straightConnector1">
            <a:avLst/>
          </a:prstGeom>
          <a:noFill/>
          <a:ln cap="flat" cmpd="sng" w="9525">
            <a:solidFill>
              <a:srgbClr val="00B05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676" name="Google Shape;1676;p130"/>
          <p:cNvSpPr txBox="1"/>
          <p:nvPr/>
        </p:nvSpPr>
        <p:spPr>
          <a:xfrm>
            <a:off x="5479093" y="4701384"/>
            <a:ext cx="1004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Keys K</a:t>
            </a:r>
            <a:endParaRPr/>
          </a:p>
        </p:txBody>
      </p:sp>
      <p:cxnSp>
        <p:nvCxnSpPr>
          <p:cNvPr id="1677" name="Google Shape;1677;p130"/>
          <p:cNvCxnSpPr>
            <a:endCxn id="1678" idx="3"/>
          </p:cNvCxnSpPr>
          <p:nvPr/>
        </p:nvCxnSpPr>
        <p:spPr>
          <a:xfrm flipH="1">
            <a:off x="5833173" y="5692047"/>
            <a:ext cx="1583700" cy="501600"/>
          </a:xfrm>
          <a:prstGeom prst="straightConnector1">
            <a:avLst/>
          </a:prstGeom>
          <a:noFill/>
          <a:ln cap="flat" cmpd="sng" w="1587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678" name="Google Shape;1678;p130"/>
          <p:cNvSpPr txBox="1"/>
          <p:nvPr/>
        </p:nvSpPr>
        <p:spPr>
          <a:xfrm>
            <a:off x="4559373" y="5962797"/>
            <a:ext cx="1273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Values V</a:t>
            </a:r>
            <a:endParaRPr/>
          </a:p>
        </p:txBody>
      </p:sp>
      <p:sp>
        <p:nvSpPr>
          <p:cNvPr id="1679" name="Google Shape;1679;p130"/>
          <p:cNvSpPr txBox="1"/>
          <p:nvPr/>
        </p:nvSpPr>
        <p:spPr>
          <a:xfrm>
            <a:off x="667444" y="6398576"/>
            <a:ext cx="10518900" cy="2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3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Figures have been taken from Chris Dyer’s presentation, available at </a:t>
            </a:r>
            <a:r>
              <a:rPr lang="en-US" sz="1333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http://demo.clab.cs.cmu.edu/cdyer/lxmls-seq-attn.pdf</a:t>
            </a:r>
            <a:endParaRPr sz="133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0" name="Google Shape;1680;p130"/>
          <p:cNvSpPr txBox="1"/>
          <p:nvPr>
            <p:ph idx="12" type="sldNum"/>
          </p:nvPr>
        </p:nvSpPr>
        <p:spPr>
          <a:xfrm>
            <a:off x="10415352" y="6217625"/>
            <a:ext cx="16128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154</a:t>
            </a:r>
            <a:endParaRPr/>
          </a:p>
        </p:txBody>
      </p:sp>
      <p:sp>
        <p:nvSpPr>
          <p:cNvPr id="1681" name="Google Shape;1681;p130"/>
          <p:cNvSpPr txBox="1"/>
          <p:nvPr/>
        </p:nvSpPr>
        <p:spPr>
          <a:xfrm>
            <a:off x="415600" y="1739050"/>
            <a:ext cx="6595500" cy="42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FF0000"/>
                </a:solidFill>
              </a:rPr>
              <a:t>Adaptive representation in every step </a:t>
            </a:r>
            <a:r>
              <a:rPr b="1" lang="en-US" sz="1900">
                <a:solidFill>
                  <a:srgbClr val="FF0000"/>
                </a:solidFill>
              </a:rPr>
              <a:t>t</a:t>
            </a:r>
            <a:endParaRPr b="1" sz="19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solidFill>
                  <a:srgbClr val="FF0000"/>
                </a:solidFill>
              </a:rPr>
              <a:t>E: </a:t>
            </a:r>
            <a:r>
              <a:rPr lang="en-US" sz="1900">
                <a:solidFill>
                  <a:srgbClr val="FF0000"/>
                </a:solidFill>
              </a:rPr>
              <a:t>d x L</a:t>
            </a:r>
            <a:r>
              <a:rPr b="1" lang="en-US" sz="1900">
                <a:solidFill>
                  <a:srgbClr val="FF0000"/>
                </a:solidFill>
              </a:rPr>
              <a:t> </a:t>
            </a:r>
            <a:r>
              <a:rPr lang="en-US" sz="1900">
                <a:solidFill>
                  <a:srgbClr val="FF0000"/>
                </a:solidFill>
              </a:rPr>
              <a:t>matrix of</a:t>
            </a:r>
            <a:r>
              <a:rPr b="1" lang="en-US" sz="1900">
                <a:solidFill>
                  <a:srgbClr val="FF0000"/>
                </a:solidFill>
              </a:rPr>
              <a:t> </a:t>
            </a:r>
            <a:r>
              <a:rPr lang="en-US" sz="1900">
                <a:solidFill>
                  <a:srgbClr val="FF0000"/>
                </a:solidFill>
              </a:rPr>
              <a:t>encodings from encoder</a:t>
            </a:r>
            <a:endParaRPr sz="19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solidFill>
                  <a:srgbClr val="FF0000"/>
                </a:solidFill>
              </a:rPr>
              <a:t>h</a:t>
            </a:r>
            <a:r>
              <a:rPr b="1" baseline="-25000" lang="en-US" sz="1900">
                <a:solidFill>
                  <a:srgbClr val="FF0000"/>
                </a:solidFill>
              </a:rPr>
              <a:t>t</a:t>
            </a:r>
            <a:r>
              <a:rPr b="1" lang="en-US" sz="1900">
                <a:solidFill>
                  <a:srgbClr val="FF0000"/>
                </a:solidFill>
              </a:rPr>
              <a:t>: </a:t>
            </a:r>
            <a:r>
              <a:rPr lang="en-US" sz="1900">
                <a:solidFill>
                  <a:srgbClr val="FF0000"/>
                </a:solidFill>
              </a:rPr>
              <a:t>d x 1 hidden vector in t-th step from decoder</a:t>
            </a:r>
            <a:endParaRPr sz="19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b="1" lang="en-US" sz="1900">
                <a:solidFill>
                  <a:srgbClr val="FF0000"/>
                </a:solidFill>
              </a:rPr>
            </a:br>
            <a:endParaRPr b="1" sz="19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solidFill>
                  <a:srgbClr val="FF0000"/>
                </a:solidFill>
              </a:rPr>
              <a:t>K = W</a:t>
            </a:r>
            <a:r>
              <a:rPr b="1" baseline="-25000" lang="en-US" sz="1900">
                <a:solidFill>
                  <a:srgbClr val="FF0000"/>
                </a:solidFill>
              </a:rPr>
              <a:t>1</a:t>
            </a:r>
            <a:r>
              <a:rPr b="1" lang="en-US" sz="1900">
                <a:solidFill>
                  <a:srgbClr val="FF0000"/>
                </a:solidFill>
              </a:rPr>
              <a:t>E </a:t>
            </a:r>
            <a:endParaRPr b="1" sz="19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solidFill>
                  <a:srgbClr val="FF0000"/>
                </a:solidFill>
              </a:rPr>
              <a:t>V = W</a:t>
            </a:r>
            <a:r>
              <a:rPr b="1" baseline="-25000" lang="en-US" sz="1900">
                <a:solidFill>
                  <a:srgbClr val="FF0000"/>
                </a:solidFill>
              </a:rPr>
              <a:t>2</a:t>
            </a:r>
            <a:r>
              <a:rPr b="1" lang="en-US" sz="1900">
                <a:solidFill>
                  <a:srgbClr val="FF0000"/>
                </a:solidFill>
              </a:rPr>
              <a:t>E</a:t>
            </a:r>
            <a:endParaRPr b="1" sz="19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solidFill>
                  <a:srgbClr val="FF0000"/>
                </a:solidFill>
              </a:rPr>
              <a:t>q</a:t>
            </a:r>
            <a:r>
              <a:rPr b="1" baseline="-25000" lang="en-US" sz="1900">
                <a:solidFill>
                  <a:srgbClr val="FF0000"/>
                </a:solidFill>
              </a:rPr>
              <a:t>t</a:t>
            </a:r>
            <a:r>
              <a:rPr b="1" lang="en-US" sz="1900">
                <a:solidFill>
                  <a:srgbClr val="FF0000"/>
                </a:solidFill>
              </a:rPr>
              <a:t>=h</a:t>
            </a:r>
            <a:r>
              <a:rPr b="1" baseline="-25000" lang="en-US" sz="1900">
                <a:solidFill>
                  <a:srgbClr val="FF0000"/>
                </a:solidFill>
              </a:rPr>
              <a:t>t</a:t>
            </a:r>
            <a:br>
              <a:rPr b="1" baseline="-25000" lang="en-US" sz="1900">
                <a:solidFill>
                  <a:srgbClr val="FF0000"/>
                </a:solidFill>
              </a:rPr>
            </a:br>
            <a:endParaRPr b="1" sz="19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solidFill>
                  <a:srgbClr val="FF0000"/>
                </a:solidFill>
              </a:rPr>
              <a:t>a</a:t>
            </a:r>
            <a:r>
              <a:rPr b="1" baseline="-25000" lang="en-US" sz="1900">
                <a:solidFill>
                  <a:srgbClr val="FF0000"/>
                </a:solidFill>
              </a:rPr>
              <a:t>t</a:t>
            </a:r>
            <a:r>
              <a:rPr b="1" baseline="30000" lang="en-US" sz="1900">
                <a:solidFill>
                  <a:srgbClr val="FF0000"/>
                </a:solidFill>
              </a:rPr>
              <a:t>T</a:t>
            </a:r>
            <a:r>
              <a:rPr lang="en-US" sz="1900">
                <a:solidFill>
                  <a:srgbClr val="FF0000"/>
                </a:solidFill>
              </a:rPr>
              <a:t> = softmax(</a:t>
            </a:r>
            <a:r>
              <a:rPr b="1" lang="en-US" sz="1900">
                <a:solidFill>
                  <a:srgbClr val="FF0000"/>
                </a:solidFill>
              </a:rPr>
              <a:t>q</a:t>
            </a:r>
            <a:r>
              <a:rPr b="1" baseline="-25000" lang="en-US" sz="1900">
                <a:solidFill>
                  <a:srgbClr val="FF0000"/>
                </a:solidFill>
              </a:rPr>
              <a:t>t</a:t>
            </a:r>
            <a:r>
              <a:rPr baseline="30000" lang="en-US" sz="1900">
                <a:solidFill>
                  <a:srgbClr val="FF0000"/>
                </a:solidFill>
              </a:rPr>
              <a:t>T</a:t>
            </a:r>
            <a:r>
              <a:rPr b="1" lang="en-US" sz="1900">
                <a:solidFill>
                  <a:srgbClr val="FF0000"/>
                </a:solidFill>
              </a:rPr>
              <a:t>K</a:t>
            </a:r>
            <a:r>
              <a:rPr baseline="30000" lang="en-US" sz="1900">
                <a:solidFill>
                  <a:srgbClr val="FF0000"/>
                </a:solidFill>
              </a:rPr>
              <a:t>T</a:t>
            </a:r>
            <a:r>
              <a:rPr lang="en-US" sz="1900">
                <a:solidFill>
                  <a:srgbClr val="FF0000"/>
                </a:solidFill>
              </a:rPr>
              <a:t>)</a:t>
            </a:r>
            <a:br>
              <a:rPr b="1" lang="en-US" sz="1900">
                <a:solidFill>
                  <a:srgbClr val="FF0000"/>
                </a:solidFill>
              </a:rPr>
            </a:br>
            <a:r>
              <a:rPr b="1" lang="en-US" sz="1900">
                <a:solidFill>
                  <a:srgbClr val="FF0000"/>
                </a:solidFill>
              </a:rPr>
              <a:t>c</a:t>
            </a:r>
            <a:r>
              <a:rPr b="1" baseline="-25000" lang="en-US" sz="1900">
                <a:solidFill>
                  <a:srgbClr val="FF0000"/>
                </a:solidFill>
              </a:rPr>
              <a:t>t</a:t>
            </a:r>
            <a:r>
              <a:rPr lang="en-US" sz="1900">
                <a:solidFill>
                  <a:srgbClr val="FF0000"/>
                </a:solidFill>
              </a:rPr>
              <a:t> = </a:t>
            </a:r>
            <a:r>
              <a:rPr b="1" lang="en-US" sz="1900">
                <a:solidFill>
                  <a:srgbClr val="FF0000"/>
                </a:solidFill>
              </a:rPr>
              <a:t>Va</a:t>
            </a:r>
            <a:r>
              <a:rPr b="1" baseline="-25000" lang="en-US" sz="1900">
                <a:solidFill>
                  <a:srgbClr val="FF0000"/>
                </a:solidFill>
              </a:rPr>
              <a:t>t</a:t>
            </a:r>
            <a:r>
              <a:rPr b="1" lang="en-US" sz="1900">
                <a:solidFill>
                  <a:srgbClr val="FF0000"/>
                </a:solidFill>
              </a:rPr>
              <a:t> </a:t>
            </a:r>
            <a:r>
              <a:rPr lang="en-US" sz="1900">
                <a:solidFill>
                  <a:srgbClr val="38761D"/>
                </a:solidFill>
              </a:rPr>
              <a:t>// sentence embedding for step t</a:t>
            </a:r>
            <a:endParaRPr sz="1900">
              <a:solidFill>
                <a:srgbClr val="38761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solidFill>
                <a:srgbClr val="38761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solidFill>
                  <a:srgbClr val="38761D"/>
                </a:solidFill>
              </a:rPr>
              <a:t>p(w</a:t>
            </a:r>
            <a:r>
              <a:rPr b="1" baseline="-25000" lang="en-US" sz="1900">
                <a:solidFill>
                  <a:srgbClr val="38761D"/>
                </a:solidFill>
              </a:rPr>
              <a:t>t</a:t>
            </a:r>
            <a:r>
              <a:rPr b="1" lang="en-US" sz="1900">
                <a:solidFill>
                  <a:srgbClr val="38761D"/>
                </a:solidFill>
              </a:rPr>
              <a:t>|w</a:t>
            </a:r>
            <a:r>
              <a:rPr b="1" baseline="-25000" lang="en-US" sz="1900">
                <a:solidFill>
                  <a:srgbClr val="38761D"/>
                </a:solidFill>
              </a:rPr>
              <a:t>i&lt;t</a:t>
            </a:r>
            <a:r>
              <a:rPr b="1" lang="en-US" sz="1900">
                <a:solidFill>
                  <a:srgbClr val="38761D"/>
                </a:solidFill>
              </a:rPr>
              <a:t>) = softmax(W[</a:t>
            </a:r>
            <a:r>
              <a:rPr b="1" lang="en-US" sz="1900">
                <a:solidFill>
                  <a:srgbClr val="FF0000"/>
                </a:solidFill>
              </a:rPr>
              <a:t>q</a:t>
            </a:r>
            <a:r>
              <a:rPr b="1" baseline="-25000" lang="en-US" sz="1900">
                <a:solidFill>
                  <a:srgbClr val="FF0000"/>
                </a:solidFill>
              </a:rPr>
              <a:t>t</a:t>
            </a:r>
            <a:r>
              <a:rPr b="1" lang="en-US" sz="1900">
                <a:solidFill>
                  <a:srgbClr val="FF0000"/>
                </a:solidFill>
              </a:rPr>
              <a:t>;c</a:t>
            </a:r>
            <a:r>
              <a:rPr b="1" baseline="-25000" lang="en-US" sz="1900">
                <a:solidFill>
                  <a:srgbClr val="FF0000"/>
                </a:solidFill>
              </a:rPr>
              <a:t>t</a:t>
            </a:r>
            <a:r>
              <a:rPr b="1" lang="en-US" sz="1900">
                <a:solidFill>
                  <a:srgbClr val="38761D"/>
                </a:solidFill>
              </a:rPr>
              <a:t>] + b) </a:t>
            </a:r>
            <a:r>
              <a:rPr lang="en-US" sz="1900">
                <a:solidFill>
                  <a:srgbClr val="38761D"/>
                </a:solidFill>
              </a:rPr>
              <a:t>// per word probabilities</a:t>
            </a:r>
            <a:endParaRPr b="1" sz="1900">
              <a:solidFill>
                <a:srgbClr val="38761D"/>
              </a:solidFill>
            </a:endParaRPr>
          </a:p>
        </p:txBody>
      </p:sp>
      <p:graphicFrame>
        <p:nvGraphicFramePr>
          <p:cNvPr id="1682" name="Google Shape;1682;p130"/>
          <p:cNvGraphicFramePr/>
          <p:nvPr/>
        </p:nvGraphicFramePr>
        <p:xfrm>
          <a:off x="842463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{7605BA7A-3E15-4EE7-9963-05761346477F}</a:tableStyleId>
              </a:tblPr>
              <a:tblGrid>
                <a:gridCol w="1592700"/>
                <a:gridCol w="1049725"/>
                <a:gridCol w="938675"/>
                <a:gridCol w="2012175"/>
                <a:gridCol w="1210150"/>
                <a:gridCol w="1111375"/>
                <a:gridCol w="2592275"/>
              </a:tblGrid>
              <a:tr h="397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Why do we need RNN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dk1"/>
                          </a:solidFill>
                        </a:rPr>
                        <a:t>Simple RNNs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>
                          <a:solidFill>
                            <a:schemeClr val="dk1"/>
                          </a:solidFill>
                        </a:rPr>
                        <a:t>Attention</a:t>
                      </a:r>
                      <a:endParaRPr b="1" sz="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How to derive gradients for RNNs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Better RNNs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Transformers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Pre-trained Language Representation Models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6" name="Shape 1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7" name="Google Shape;1687;p1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7800" y="1563415"/>
            <a:ext cx="11003280" cy="3520244"/>
          </a:xfrm>
          <a:prstGeom prst="rect">
            <a:avLst/>
          </a:prstGeom>
          <a:noFill/>
          <a:ln>
            <a:noFill/>
          </a:ln>
        </p:spPr>
      </p:pic>
      <p:sp>
        <p:nvSpPr>
          <p:cNvPr id="1688" name="Google Shape;1688;p131"/>
          <p:cNvSpPr txBox="1"/>
          <p:nvPr>
            <p:ph idx="4294967295"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/>
              <a:t>What happens to gradients?</a:t>
            </a:r>
            <a:endParaRPr/>
          </a:p>
        </p:txBody>
      </p:sp>
      <p:sp>
        <p:nvSpPr>
          <p:cNvPr id="1689" name="Google Shape;1689;p131"/>
          <p:cNvSpPr/>
          <p:nvPr/>
        </p:nvSpPr>
        <p:spPr>
          <a:xfrm>
            <a:off x="1032952" y="1845529"/>
            <a:ext cx="6096000" cy="83099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-9556" l="-799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pic>
        <p:nvPicPr>
          <p:cNvPr descr="Image" id="1690" name="Google Shape;1690;p1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608512" y="5290107"/>
            <a:ext cx="4378960" cy="1330099"/>
          </a:xfrm>
          <a:prstGeom prst="rect">
            <a:avLst/>
          </a:prstGeom>
          <a:noFill/>
          <a:ln>
            <a:noFill/>
          </a:ln>
        </p:spPr>
      </p:pic>
      <p:sp>
        <p:nvSpPr>
          <p:cNvPr id="1691" name="Google Shape;1691;p131"/>
          <p:cNvSpPr/>
          <p:nvPr/>
        </p:nvSpPr>
        <p:spPr>
          <a:xfrm>
            <a:off x="7558880" y="5266103"/>
            <a:ext cx="731600" cy="93472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2" name="Google Shape;1692;p131"/>
          <p:cNvSpPr/>
          <p:nvPr/>
        </p:nvSpPr>
        <p:spPr>
          <a:xfrm>
            <a:off x="3349352" y="5266102"/>
            <a:ext cx="3630568" cy="1330097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3" name="Google Shape;1693;p131"/>
          <p:cNvSpPr/>
          <p:nvPr/>
        </p:nvSpPr>
        <p:spPr>
          <a:xfrm>
            <a:off x="3087435" y="3206427"/>
            <a:ext cx="343197" cy="689053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4" name="Google Shape;1694;p131"/>
          <p:cNvSpPr/>
          <p:nvPr/>
        </p:nvSpPr>
        <p:spPr>
          <a:xfrm>
            <a:off x="5779835" y="3182684"/>
            <a:ext cx="343197" cy="689053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5" name="Google Shape;1695;p131"/>
          <p:cNvSpPr/>
          <p:nvPr/>
        </p:nvSpPr>
        <p:spPr>
          <a:xfrm>
            <a:off x="8438307" y="3182684"/>
            <a:ext cx="343197" cy="689053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6" name="Google Shape;1696;p131"/>
          <p:cNvSpPr/>
          <p:nvPr/>
        </p:nvSpPr>
        <p:spPr>
          <a:xfrm>
            <a:off x="9483368" y="3429000"/>
            <a:ext cx="343197" cy="32004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7" name="Google Shape;1697;p131"/>
          <p:cNvSpPr txBox="1"/>
          <p:nvPr/>
        </p:nvSpPr>
        <p:spPr>
          <a:xfrm>
            <a:off x="667444" y="6398576"/>
            <a:ext cx="10518939" cy="2974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3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Figures have been taken from Chris Dyer’s presentation, available at </a:t>
            </a:r>
            <a:r>
              <a:rPr lang="en-US" sz="1333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6"/>
              </a:rPr>
              <a:t>http://demo.clab.cs.cmu.edu/cdyer/lxmls-seq-attn.pdf</a:t>
            </a:r>
            <a:endParaRPr sz="133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8" name="Google Shape;1698;p131"/>
          <p:cNvSpPr txBox="1"/>
          <p:nvPr>
            <p:ph idx="12" type="sldNum"/>
          </p:nvPr>
        </p:nvSpPr>
        <p:spPr>
          <a:xfrm>
            <a:off x="10415352" y="6217625"/>
            <a:ext cx="16128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154</a:t>
            </a:r>
            <a:endParaRPr/>
          </a:p>
        </p:txBody>
      </p:sp>
      <p:graphicFrame>
        <p:nvGraphicFramePr>
          <p:cNvPr id="1699" name="Google Shape;1699;p131"/>
          <p:cNvGraphicFramePr/>
          <p:nvPr/>
        </p:nvGraphicFramePr>
        <p:xfrm>
          <a:off x="842463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{7605BA7A-3E15-4EE7-9963-05761346477F}</a:tableStyleId>
              </a:tblPr>
              <a:tblGrid>
                <a:gridCol w="1592700"/>
                <a:gridCol w="1049725"/>
                <a:gridCol w="938675"/>
                <a:gridCol w="2012175"/>
                <a:gridCol w="1210150"/>
                <a:gridCol w="1111375"/>
                <a:gridCol w="2592275"/>
              </a:tblGrid>
              <a:tr h="397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Why do we need RNN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dk1"/>
                          </a:solidFill>
                        </a:rPr>
                        <a:t>Simple RNNs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dk1"/>
                          </a:solidFill>
                        </a:rPr>
                        <a:t>Attention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/>
                        <a:t>How to derive gradients for RNNs</a:t>
                      </a:r>
                      <a:endParaRPr b="1"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Better RNNs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Transformers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Pre-trained Language Representation Models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4" name="Google Shape;1704;p1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7800" y="1563415"/>
            <a:ext cx="11003280" cy="3520244"/>
          </a:xfrm>
          <a:prstGeom prst="rect">
            <a:avLst/>
          </a:prstGeom>
          <a:noFill/>
          <a:ln>
            <a:noFill/>
          </a:ln>
        </p:spPr>
      </p:pic>
      <p:sp>
        <p:nvSpPr>
          <p:cNvPr id="1705" name="Google Shape;1705;p132"/>
          <p:cNvSpPr txBox="1"/>
          <p:nvPr>
            <p:ph idx="4294967295"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/>
              <a:t>What happens to gradients?</a:t>
            </a:r>
            <a:endParaRPr/>
          </a:p>
        </p:txBody>
      </p:sp>
      <p:sp>
        <p:nvSpPr>
          <p:cNvPr id="1706" name="Google Shape;1706;p132"/>
          <p:cNvSpPr/>
          <p:nvPr/>
        </p:nvSpPr>
        <p:spPr>
          <a:xfrm>
            <a:off x="1032952" y="1845529"/>
            <a:ext cx="6096000" cy="83099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-9556" l="-799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pic>
        <p:nvPicPr>
          <p:cNvPr descr="Image" id="1707" name="Google Shape;1707;p13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608512" y="5290107"/>
            <a:ext cx="4378960" cy="1330099"/>
          </a:xfrm>
          <a:prstGeom prst="rect">
            <a:avLst/>
          </a:prstGeom>
          <a:noFill/>
          <a:ln>
            <a:noFill/>
          </a:ln>
        </p:spPr>
      </p:pic>
      <p:sp>
        <p:nvSpPr>
          <p:cNvPr id="1708" name="Google Shape;1708;p132"/>
          <p:cNvSpPr/>
          <p:nvPr/>
        </p:nvSpPr>
        <p:spPr>
          <a:xfrm>
            <a:off x="7558880" y="5266103"/>
            <a:ext cx="731600" cy="93472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9" name="Google Shape;1709;p132"/>
          <p:cNvSpPr/>
          <p:nvPr/>
        </p:nvSpPr>
        <p:spPr>
          <a:xfrm>
            <a:off x="2723604" y="5266104"/>
            <a:ext cx="3630568" cy="1330097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0" name="Google Shape;1710;p132"/>
          <p:cNvSpPr/>
          <p:nvPr/>
        </p:nvSpPr>
        <p:spPr>
          <a:xfrm>
            <a:off x="3087435" y="3206427"/>
            <a:ext cx="343197" cy="689053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1" name="Google Shape;1711;p132"/>
          <p:cNvSpPr/>
          <p:nvPr/>
        </p:nvSpPr>
        <p:spPr>
          <a:xfrm>
            <a:off x="5779835" y="3182684"/>
            <a:ext cx="343197" cy="689053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2" name="Google Shape;1712;p132"/>
          <p:cNvSpPr/>
          <p:nvPr/>
        </p:nvSpPr>
        <p:spPr>
          <a:xfrm>
            <a:off x="8438307" y="3182684"/>
            <a:ext cx="343197" cy="689053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3" name="Google Shape;1713;p132"/>
          <p:cNvSpPr txBox="1"/>
          <p:nvPr/>
        </p:nvSpPr>
        <p:spPr>
          <a:xfrm>
            <a:off x="667444" y="6398576"/>
            <a:ext cx="10518939" cy="2974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3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Figures have been taken from Chris Dyer’s presentation, available at </a:t>
            </a:r>
            <a:r>
              <a:rPr lang="en-US" sz="1333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6"/>
              </a:rPr>
              <a:t>http://demo.clab.cs.cmu.edu/cdyer/lxmls-seq-attn.pdf</a:t>
            </a:r>
            <a:endParaRPr sz="133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4" name="Google Shape;1714;p132"/>
          <p:cNvSpPr txBox="1"/>
          <p:nvPr>
            <p:ph idx="12" type="sldNum"/>
          </p:nvPr>
        </p:nvSpPr>
        <p:spPr>
          <a:xfrm>
            <a:off x="10415352" y="6217625"/>
            <a:ext cx="16128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154</a:t>
            </a:r>
            <a:endParaRPr/>
          </a:p>
        </p:txBody>
      </p:sp>
      <p:graphicFrame>
        <p:nvGraphicFramePr>
          <p:cNvPr id="1715" name="Google Shape;1715;p132"/>
          <p:cNvGraphicFramePr/>
          <p:nvPr/>
        </p:nvGraphicFramePr>
        <p:xfrm>
          <a:off x="842463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{7605BA7A-3E15-4EE7-9963-05761346477F}</a:tableStyleId>
              </a:tblPr>
              <a:tblGrid>
                <a:gridCol w="1592700"/>
                <a:gridCol w="1049725"/>
                <a:gridCol w="938675"/>
                <a:gridCol w="2012175"/>
                <a:gridCol w="1210150"/>
                <a:gridCol w="1111375"/>
                <a:gridCol w="2592275"/>
              </a:tblGrid>
              <a:tr h="397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Why do we need RNN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dk1"/>
                          </a:solidFill>
                        </a:rPr>
                        <a:t>Simple RNNs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dk1"/>
                          </a:solidFill>
                        </a:rPr>
                        <a:t>Attention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/>
                        <a:t>How to derive gradients for RNNs</a:t>
                      </a:r>
                      <a:endParaRPr b="1"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Better RNNs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Transformers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Pre-trained Language Representation Models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5"/>
          <p:cNvSpPr txBox="1"/>
          <p:nvPr>
            <p:ph idx="4294967295"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/>
              <a:t>Common Terminology in ML</a:t>
            </a:r>
            <a:endParaRPr/>
          </a:p>
        </p:txBody>
      </p:sp>
      <p:sp>
        <p:nvSpPr>
          <p:cNvPr id="193" name="Google Shape;193;p25"/>
          <p:cNvSpPr txBox="1"/>
          <p:nvPr>
            <p:ph idx="12" type="sldNum"/>
          </p:nvPr>
        </p:nvSpPr>
        <p:spPr>
          <a:xfrm>
            <a:off x="10415352" y="6217625"/>
            <a:ext cx="16128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154</a:t>
            </a:r>
            <a:endParaRPr/>
          </a:p>
        </p:txBody>
      </p:sp>
      <p:sp>
        <p:nvSpPr>
          <p:cNvPr id="194" name="Google Shape;194;p25"/>
          <p:cNvSpPr txBox="1"/>
          <p:nvPr/>
        </p:nvSpPr>
        <p:spPr>
          <a:xfrm>
            <a:off x="873425" y="1570100"/>
            <a:ext cx="6049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25"/>
          <p:cNvSpPr txBox="1"/>
          <p:nvPr>
            <p:ph idx="4294967295" type="body"/>
          </p:nvPr>
        </p:nvSpPr>
        <p:spPr>
          <a:xfrm>
            <a:off x="415650" y="1509658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Char char="•"/>
            </a:pPr>
            <a:r>
              <a:rPr b="1" lang="en-US" sz="2300"/>
              <a:t>Sparse matrix</a:t>
            </a:r>
            <a:r>
              <a:rPr lang="en-US" sz="2300"/>
              <a:t> — matrix in which most of the elements are zero</a:t>
            </a:r>
            <a:endParaRPr sz="23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</p:txBody>
      </p:sp>
      <p:graphicFrame>
        <p:nvGraphicFramePr>
          <p:cNvPr id="196" name="Google Shape;196;p25"/>
          <p:cNvGraphicFramePr/>
          <p:nvPr/>
        </p:nvGraphicFramePr>
        <p:xfrm>
          <a:off x="17425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{7605BA7A-3E15-4EE7-9963-05761346477F}</a:tableStyleId>
              </a:tblPr>
              <a:tblGrid>
                <a:gridCol w="1480425"/>
                <a:gridCol w="1608000"/>
                <a:gridCol w="1352825"/>
                <a:gridCol w="1480425"/>
                <a:gridCol w="1480425"/>
                <a:gridCol w="1480425"/>
                <a:gridCol w="1480425"/>
                <a:gridCol w="1480425"/>
              </a:tblGrid>
              <a:tr h="414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/>
                        <a:t>Terminology</a:t>
                      </a:r>
                      <a:endParaRPr b="1" sz="1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Connections to other research areas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Common NLP problems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Pre-processing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Naïve methods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Sparse Representations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Dense Representations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Sub-word representations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pic>
        <p:nvPicPr>
          <p:cNvPr id="197" name="Google Shape;197;p25"/>
          <p:cNvPicPr preferRelativeResize="0"/>
          <p:nvPr/>
        </p:nvPicPr>
        <p:blipFill rotWithShape="1">
          <a:blip r:embed="rId3">
            <a:alphaModFix/>
          </a:blip>
          <a:srcRect b="14133" l="9219" r="13886" t="28438"/>
          <a:stretch/>
        </p:blipFill>
        <p:spPr>
          <a:xfrm>
            <a:off x="938500" y="2468525"/>
            <a:ext cx="8422850" cy="3539300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25"/>
          <p:cNvSpPr txBox="1"/>
          <p:nvPr/>
        </p:nvSpPr>
        <p:spPr>
          <a:xfrm>
            <a:off x="8435100" y="6007825"/>
            <a:ext cx="215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Image source: </a:t>
            </a:r>
            <a:r>
              <a:rPr lang="en-US" u="sng">
                <a:solidFill>
                  <a:schemeClr val="hlink"/>
                </a:solidFill>
                <a:hlinkClick r:id="rId4"/>
              </a:rPr>
              <a:t>TU Berlin</a:t>
            </a:r>
            <a:endParaRPr/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0" name="Google Shape;1720;p1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7800" y="1563415"/>
            <a:ext cx="11003280" cy="3520244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133"/>
          <p:cNvSpPr txBox="1"/>
          <p:nvPr>
            <p:ph idx="4294967295"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/>
              <a:t>What happens to gradients?</a:t>
            </a:r>
            <a:endParaRPr/>
          </a:p>
        </p:txBody>
      </p:sp>
      <p:sp>
        <p:nvSpPr>
          <p:cNvPr id="1722" name="Google Shape;1722;p133"/>
          <p:cNvSpPr/>
          <p:nvPr/>
        </p:nvSpPr>
        <p:spPr>
          <a:xfrm>
            <a:off x="1032952" y="1845529"/>
            <a:ext cx="6096000" cy="83099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-9556" l="-799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pic>
        <p:nvPicPr>
          <p:cNvPr descr="Image" id="1723" name="Google Shape;1723;p13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608512" y="5290107"/>
            <a:ext cx="4378960" cy="1330099"/>
          </a:xfrm>
          <a:prstGeom prst="rect">
            <a:avLst/>
          </a:prstGeom>
          <a:noFill/>
          <a:ln>
            <a:noFill/>
          </a:ln>
        </p:spPr>
      </p:pic>
      <p:sp>
        <p:nvSpPr>
          <p:cNvPr id="1724" name="Google Shape;1724;p133"/>
          <p:cNvSpPr/>
          <p:nvPr/>
        </p:nvSpPr>
        <p:spPr>
          <a:xfrm>
            <a:off x="7558880" y="5266103"/>
            <a:ext cx="731600" cy="93472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5" name="Google Shape;1725;p133"/>
          <p:cNvSpPr/>
          <p:nvPr/>
        </p:nvSpPr>
        <p:spPr>
          <a:xfrm>
            <a:off x="2149267" y="5083660"/>
            <a:ext cx="3630568" cy="1330097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6" name="Google Shape;1726;p133"/>
          <p:cNvSpPr/>
          <p:nvPr/>
        </p:nvSpPr>
        <p:spPr>
          <a:xfrm>
            <a:off x="3087435" y="3206427"/>
            <a:ext cx="343197" cy="689053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7" name="Google Shape;1727;p133"/>
          <p:cNvSpPr/>
          <p:nvPr/>
        </p:nvSpPr>
        <p:spPr>
          <a:xfrm>
            <a:off x="5779835" y="3182684"/>
            <a:ext cx="343197" cy="689053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8" name="Google Shape;1728;p133"/>
          <p:cNvSpPr/>
          <p:nvPr/>
        </p:nvSpPr>
        <p:spPr>
          <a:xfrm>
            <a:off x="3034605" y="6026574"/>
            <a:ext cx="3630568" cy="1330097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9" name="Google Shape;1729;p133"/>
          <p:cNvSpPr txBox="1"/>
          <p:nvPr/>
        </p:nvSpPr>
        <p:spPr>
          <a:xfrm>
            <a:off x="667444" y="6398576"/>
            <a:ext cx="10518939" cy="2974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3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Figures have been taken from Chris Dyer’s presentation, available at </a:t>
            </a:r>
            <a:r>
              <a:rPr lang="en-US" sz="1333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6"/>
              </a:rPr>
              <a:t>http://demo.clab.cs.cmu.edu/cdyer/lxmls-seq-attn.pdf</a:t>
            </a:r>
            <a:endParaRPr sz="133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0" name="Google Shape;1730;p133"/>
          <p:cNvSpPr txBox="1"/>
          <p:nvPr>
            <p:ph idx="12" type="sldNum"/>
          </p:nvPr>
        </p:nvSpPr>
        <p:spPr>
          <a:xfrm>
            <a:off x="10415352" y="6217625"/>
            <a:ext cx="16128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154</a:t>
            </a:r>
            <a:endParaRPr/>
          </a:p>
        </p:txBody>
      </p:sp>
      <p:graphicFrame>
        <p:nvGraphicFramePr>
          <p:cNvPr id="1731" name="Google Shape;1731;p133"/>
          <p:cNvGraphicFramePr/>
          <p:nvPr/>
        </p:nvGraphicFramePr>
        <p:xfrm>
          <a:off x="842463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{7605BA7A-3E15-4EE7-9963-05761346477F}</a:tableStyleId>
              </a:tblPr>
              <a:tblGrid>
                <a:gridCol w="1592700"/>
                <a:gridCol w="1049725"/>
                <a:gridCol w="938675"/>
                <a:gridCol w="2012175"/>
                <a:gridCol w="1210150"/>
                <a:gridCol w="1111375"/>
                <a:gridCol w="2592275"/>
              </a:tblGrid>
              <a:tr h="397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Why do we need RNN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dk1"/>
                          </a:solidFill>
                        </a:rPr>
                        <a:t>Simple RNNs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dk1"/>
                          </a:solidFill>
                        </a:rPr>
                        <a:t>Attention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/>
                        <a:t>How to derive gradients for RNNs</a:t>
                      </a:r>
                      <a:endParaRPr b="1"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Better RNNs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Transformers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Pre-trained Language Representation Models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6" name="Google Shape;1736;p1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7800" y="1563415"/>
            <a:ext cx="11003280" cy="3520244"/>
          </a:xfrm>
          <a:prstGeom prst="rect">
            <a:avLst/>
          </a:prstGeom>
          <a:noFill/>
          <a:ln>
            <a:noFill/>
          </a:ln>
        </p:spPr>
      </p:pic>
      <p:sp>
        <p:nvSpPr>
          <p:cNvPr id="1737" name="Google Shape;1737;p134"/>
          <p:cNvSpPr txBox="1"/>
          <p:nvPr>
            <p:ph idx="4294967295"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/>
              <a:t>What happens to gradients?</a:t>
            </a:r>
            <a:endParaRPr/>
          </a:p>
        </p:txBody>
      </p:sp>
      <p:sp>
        <p:nvSpPr>
          <p:cNvPr id="1738" name="Google Shape;1738;p134"/>
          <p:cNvSpPr/>
          <p:nvPr/>
        </p:nvSpPr>
        <p:spPr>
          <a:xfrm>
            <a:off x="1032952" y="1845529"/>
            <a:ext cx="6096000" cy="83099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-9556" l="-799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pic>
        <p:nvPicPr>
          <p:cNvPr descr="Image" id="1739" name="Google Shape;1739;p13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608512" y="5290107"/>
            <a:ext cx="4378960" cy="1330099"/>
          </a:xfrm>
          <a:prstGeom prst="rect">
            <a:avLst/>
          </a:prstGeom>
          <a:noFill/>
          <a:ln>
            <a:noFill/>
          </a:ln>
        </p:spPr>
      </p:pic>
      <p:sp>
        <p:nvSpPr>
          <p:cNvPr id="1740" name="Google Shape;1740;p134"/>
          <p:cNvSpPr/>
          <p:nvPr/>
        </p:nvSpPr>
        <p:spPr>
          <a:xfrm>
            <a:off x="7558880" y="5266103"/>
            <a:ext cx="731600" cy="93472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1" name="Google Shape;1741;p134"/>
          <p:cNvSpPr/>
          <p:nvPr/>
        </p:nvSpPr>
        <p:spPr>
          <a:xfrm>
            <a:off x="1506275" y="5155077"/>
            <a:ext cx="3630568" cy="1330097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2" name="Google Shape;1742;p134"/>
          <p:cNvSpPr/>
          <p:nvPr/>
        </p:nvSpPr>
        <p:spPr>
          <a:xfrm>
            <a:off x="3087435" y="3206427"/>
            <a:ext cx="343197" cy="689053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3" name="Google Shape;1743;p134"/>
          <p:cNvSpPr/>
          <p:nvPr/>
        </p:nvSpPr>
        <p:spPr>
          <a:xfrm>
            <a:off x="3034605" y="6026574"/>
            <a:ext cx="3630568" cy="1330097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4" name="Google Shape;1744;p134"/>
          <p:cNvSpPr txBox="1"/>
          <p:nvPr/>
        </p:nvSpPr>
        <p:spPr>
          <a:xfrm>
            <a:off x="667444" y="6398576"/>
            <a:ext cx="10518939" cy="2974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3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Figures have been taken from Chris Dyer’s presentation, available at </a:t>
            </a:r>
            <a:r>
              <a:rPr lang="en-US" sz="1333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6"/>
              </a:rPr>
              <a:t>http://demo.clab.cs.cmu.edu/cdyer/lxmls-seq-attn.pdf</a:t>
            </a:r>
            <a:endParaRPr sz="133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5" name="Google Shape;1745;p134"/>
          <p:cNvSpPr txBox="1"/>
          <p:nvPr>
            <p:ph idx="12" type="sldNum"/>
          </p:nvPr>
        </p:nvSpPr>
        <p:spPr>
          <a:xfrm>
            <a:off x="10415352" y="6217625"/>
            <a:ext cx="16128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154</a:t>
            </a:r>
            <a:endParaRPr/>
          </a:p>
        </p:txBody>
      </p:sp>
      <p:graphicFrame>
        <p:nvGraphicFramePr>
          <p:cNvPr id="1746" name="Google Shape;1746;p134"/>
          <p:cNvGraphicFramePr/>
          <p:nvPr/>
        </p:nvGraphicFramePr>
        <p:xfrm>
          <a:off x="842463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{7605BA7A-3E15-4EE7-9963-05761346477F}</a:tableStyleId>
              </a:tblPr>
              <a:tblGrid>
                <a:gridCol w="1592700"/>
                <a:gridCol w="1049725"/>
                <a:gridCol w="938675"/>
                <a:gridCol w="2012175"/>
                <a:gridCol w="1210150"/>
                <a:gridCol w="1111375"/>
                <a:gridCol w="2592275"/>
              </a:tblGrid>
              <a:tr h="397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Why do we need RNN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dk1"/>
                          </a:solidFill>
                        </a:rPr>
                        <a:t>Simple RNNs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dk1"/>
                          </a:solidFill>
                        </a:rPr>
                        <a:t>Attention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/>
                        <a:t>How to derive gradients for RNNs</a:t>
                      </a:r>
                      <a:endParaRPr b="1"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Better RNNs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Transformers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Pre-trained Language Representation Models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0" name="Shape 1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1" name="Google Shape;1751;p1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7800" y="1563415"/>
            <a:ext cx="11003280" cy="3520244"/>
          </a:xfrm>
          <a:prstGeom prst="rect">
            <a:avLst/>
          </a:prstGeom>
          <a:noFill/>
          <a:ln>
            <a:noFill/>
          </a:ln>
        </p:spPr>
      </p:pic>
      <p:sp>
        <p:nvSpPr>
          <p:cNvPr id="1752" name="Google Shape;1752;p135"/>
          <p:cNvSpPr txBox="1"/>
          <p:nvPr>
            <p:ph idx="4294967295"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/>
              <a:t>What happens to gradients?</a:t>
            </a:r>
            <a:endParaRPr/>
          </a:p>
        </p:txBody>
      </p:sp>
      <p:sp>
        <p:nvSpPr>
          <p:cNvPr id="1753" name="Google Shape;1753;p135"/>
          <p:cNvSpPr/>
          <p:nvPr/>
        </p:nvSpPr>
        <p:spPr>
          <a:xfrm>
            <a:off x="1032952" y="1845529"/>
            <a:ext cx="6096000" cy="83099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-9556" l="-799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pic>
        <p:nvPicPr>
          <p:cNvPr descr="Image" id="1754" name="Google Shape;1754;p13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608512" y="5290107"/>
            <a:ext cx="4378960" cy="1330099"/>
          </a:xfrm>
          <a:prstGeom prst="rect">
            <a:avLst/>
          </a:prstGeom>
          <a:noFill/>
          <a:ln>
            <a:noFill/>
          </a:ln>
        </p:spPr>
      </p:pic>
      <p:sp>
        <p:nvSpPr>
          <p:cNvPr id="1755" name="Google Shape;1755;p135"/>
          <p:cNvSpPr/>
          <p:nvPr/>
        </p:nvSpPr>
        <p:spPr>
          <a:xfrm>
            <a:off x="7558880" y="5266103"/>
            <a:ext cx="731600" cy="93472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6" name="Google Shape;1756;p135"/>
          <p:cNvSpPr/>
          <p:nvPr/>
        </p:nvSpPr>
        <p:spPr>
          <a:xfrm>
            <a:off x="916313" y="5107664"/>
            <a:ext cx="3630568" cy="1330097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7" name="Google Shape;1757;p135"/>
          <p:cNvSpPr/>
          <p:nvPr/>
        </p:nvSpPr>
        <p:spPr>
          <a:xfrm>
            <a:off x="3034605" y="6026574"/>
            <a:ext cx="3630568" cy="1330097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8" name="Google Shape;1758;p135"/>
          <p:cNvSpPr txBox="1"/>
          <p:nvPr/>
        </p:nvSpPr>
        <p:spPr>
          <a:xfrm>
            <a:off x="667444" y="6398576"/>
            <a:ext cx="10518939" cy="2974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3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Figures have been taken from Chris Dyer’s presentation, available at </a:t>
            </a:r>
            <a:r>
              <a:rPr lang="en-US" sz="1333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6"/>
              </a:rPr>
              <a:t>http://demo.clab.cs.cmu.edu/cdyer/lxmls-seq-attn.pdf</a:t>
            </a:r>
            <a:endParaRPr sz="133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9" name="Google Shape;1759;p135"/>
          <p:cNvSpPr txBox="1"/>
          <p:nvPr>
            <p:ph idx="12" type="sldNum"/>
          </p:nvPr>
        </p:nvSpPr>
        <p:spPr>
          <a:xfrm>
            <a:off x="10415352" y="6217625"/>
            <a:ext cx="16128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154</a:t>
            </a:r>
            <a:endParaRPr/>
          </a:p>
        </p:txBody>
      </p:sp>
      <p:graphicFrame>
        <p:nvGraphicFramePr>
          <p:cNvPr id="1760" name="Google Shape;1760;p135"/>
          <p:cNvGraphicFramePr/>
          <p:nvPr/>
        </p:nvGraphicFramePr>
        <p:xfrm>
          <a:off x="842463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{7605BA7A-3E15-4EE7-9963-05761346477F}</a:tableStyleId>
              </a:tblPr>
              <a:tblGrid>
                <a:gridCol w="1592700"/>
                <a:gridCol w="1049725"/>
                <a:gridCol w="938675"/>
                <a:gridCol w="2012175"/>
                <a:gridCol w="1210150"/>
                <a:gridCol w="1111375"/>
                <a:gridCol w="2592275"/>
              </a:tblGrid>
              <a:tr h="397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Why do we need RNN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dk1"/>
                          </a:solidFill>
                        </a:rPr>
                        <a:t>Simple RNNs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dk1"/>
                          </a:solidFill>
                        </a:rPr>
                        <a:t>Attention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/>
                        <a:t>How to derive gradients for RNNs</a:t>
                      </a:r>
                      <a:endParaRPr b="1"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Better RNNs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Transformers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Pre-trained Language Representation Models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4" name="Shape 1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5" name="Google Shape;1765;p1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7800" y="1563415"/>
            <a:ext cx="11003280" cy="3520244"/>
          </a:xfrm>
          <a:prstGeom prst="rect">
            <a:avLst/>
          </a:prstGeom>
          <a:noFill/>
          <a:ln>
            <a:noFill/>
          </a:ln>
        </p:spPr>
      </p:pic>
      <p:sp>
        <p:nvSpPr>
          <p:cNvPr id="1766" name="Google Shape;1766;p136"/>
          <p:cNvSpPr txBox="1"/>
          <p:nvPr>
            <p:ph idx="4294967295"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/>
              <a:t>What happens to gradients?</a:t>
            </a:r>
            <a:endParaRPr/>
          </a:p>
        </p:txBody>
      </p:sp>
      <p:sp>
        <p:nvSpPr>
          <p:cNvPr id="1767" name="Google Shape;1767;p136"/>
          <p:cNvSpPr/>
          <p:nvPr/>
        </p:nvSpPr>
        <p:spPr>
          <a:xfrm>
            <a:off x="1032952" y="1845529"/>
            <a:ext cx="6096000" cy="83099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-9556" l="-799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pic>
        <p:nvPicPr>
          <p:cNvPr descr="Image" id="1768" name="Google Shape;1768;p13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608512" y="5290107"/>
            <a:ext cx="4378960" cy="1330099"/>
          </a:xfrm>
          <a:prstGeom prst="rect">
            <a:avLst/>
          </a:prstGeom>
          <a:noFill/>
          <a:ln>
            <a:noFill/>
          </a:ln>
        </p:spPr>
      </p:pic>
      <p:sp>
        <p:nvSpPr>
          <p:cNvPr id="1769" name="Google Shape;1769;p136"/>
          <p:cNvSpPr/>
          <p:nvPr/>
        </p:nvSpPr>
        <p:spPr>
          <a:xfrm>
            <a:off x="7558880" y="5266103"/>
            <a:ext cx="731600" cy="93472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0" name="Google Shape;1770;p136"/>
          <p:cNvSpPr/>
          <p:nvPr/>
        </p:nvSpPr>
        <p:spPr>
          <a:xfrm>
            <a:off x="-102977" y="5155077"/>
            <a:ext cx="3630568" cy="1330097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1" name="Google Shape;1771;p136"/>
          <p:cNvSpPr/>
          <p:nvPr/>
        </p:nvSpPr>
        <p:spPr>
          <a:xfrm>
            <a:off x="3034605" y="6026574"/>
            <a:ext cx="3630568" cy="1330097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2" name="Google Shape;1772;p136"/>
          <p:cNvSpPr txBox="1"/>
          <p:nvPr/>
        </p:nvSpPr>
        <p:spPr>
          <a:xfrm>
            <a:off x="667444" y="6398576"/>
            <a:ext cx="10518939" cy="2974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3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Figures have been taken from Chris Dyer’s presentation, available at </a:t>
            </a:r>
            <a:r>
              <a:rPr lang="en-US" sz="1333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6"/>
              </a:rPr>
              <a:t>http://demo.clab.cs.cmu.edu/cdyer/lxmls-seq-attn.pdf</a:t>
            </a:r>
            <a:endParaRPr sz="133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3" name="Google Shape;1773;p136"/>
          <p:cNvSpPr txBox="1"/>
          <p:nvPr>
            <p:ph idx="12" type="sldNum"/>
          </p:nvPr>
        </p:nvSpPr>
        <p:spPr>
          <a:xfrm>
            <a:off x="10415352" y="6217625"/>
            <a:ext cx="16128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154</a:t>
            </a:r>
            <a:endParaRPr/>
          </a:p>
        </p:txBody>
      </p:sp>
      <p:graphicFrame>
        <p:nvGraphicFramePr>
          <p:cNvPr id="1774" name="Google Shape;1774;p136"/>
          <p:cNvGraphicFramePr/>
          <p:nvPr/>
        </p:nvGraphicFramePr>
        <p:xfrm>
          <a:off x="842463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{7605BA7A-3E15-4EE7-9963-05761346477F}</a:tableStyleId>
              </a:tblPr>
              <a:tblGrid>
                <a:gridCol w="1592700"/>
                <a:gridCol w="1049725"/>
                <a:gridCol w="938675"/>
                <a:gridCol w="2012175"/>
                <a:gridCol w="1210150"/>
                <a:gridCol w="1111375"/>
                <a:gridCol w="2592275"/>
              </a:tblGrid>
              <a:tr h="397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Why do we need RNN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dk1"/>
                          </a:solidFill>
                        </a:rPr>
                        <a:t>Simple RNNs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dk1"/>
                          </a:solidFill>
                        </a:rPr>
                        <a:t>Attention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/>
                        <a:t>How to derive gradients for RNNs</a:t>
                      </a:r>
                      <a:endParaRPr b="1"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Better RNNs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Transformers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Pre-trained Language Representation Models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8" name="Shape 1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9" name="Google Shape;1779;p1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7800" y="1563415"/>
            <a:ext cx="11003280" cy="3520244"/>
          </a:xfrm>
          <a:prstGeom prst="rect">
            <a:avLst/>
          </a:prstGeom>
          <a:noFill/>
          <a:ln>
            <a:noFill/>
          </a:ln>
        </p:spPr>
      </p:pic>
      <p:sp>
        <p:nvSpPr>
          <p:cNvPr id="1780" name="Google Shape;1780;p137"/>
          <p:cNvSpPr txBox="1"/>
          <p:nvPr>
            <p:ph idx="4294967295"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/>
              <a:t>What happens to gradients?</a:t>
            </a:r>
            <a:endParaRPr/>
          </a:p>
        </p:txBody>
      </p:sp>
      <p:sp>
        <p:nvSpPr>
          <p:cNvPr id="1781" name="Google Shape;1781;p137"/>
          <p:cNvSpPr/>
          <p:nvPr/>
        </p:nvSpPr>
        <p:spPr>
          <a:xfrm>
            <a:off x="1032952" y="1845529"/>
            <a:ext cx="6096000" cy="83099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-9556" l="-799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pic>
        <p:nvPicPr>
          <p:cNvPr descr="Image" id="1782" name="Google Shape;1782;p13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608512" y="5290107"/>
            <a:ext cx="4378960" cy="1330099"/>
          </a:xfrm>
          <a:prstGeom prst="rect">
            <a:avLst/>
          </a:prstGeom>
          <a:noFill/>
          <a:ln>
            <a:noFill/>
          </a:ln>
        </p:spPr>
      </p:pic>
      <p:sp>
        <p:nvSpPr>
          <p:cNvPr id="1783" name="Google Shape;1783;p137"/>
          <p:cNvSpPr/>
          <p:nvPr/>
        </p:nvSpPr>
        <p:spPr>
          <a:xfrm>
            <a:off x="7558880" y="5266103"/>
            <a:ext cx="731600" cy="93472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4" name="Google Shape;1784;p137"/>
          <p:cNvSpPr txBox="1"/>
          <p:nvPr>
            <p:ph idx="12" type="sldNum"/>
          </p:nvPr>
        </p:nvSpPr>
        <p:spPr>
          <a:xfrm>
            <a:off x="10415352" y="6217625"/>
            <a:ext cx="16128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154</a:t>
            </a:r>
            <a:endParaRPr/>
          </a:p>
        </p:txBody>
      </p:sp>
      <p:graphicFrame>
        <p:nvGraphicFramePr>
          <p:cNvPr id="1785" name="Google Shape;1785;p137"/>
          <p:cNvGraphicFramePr/>
          <p:nvPr/>
        </p:nvGraphicFramePr>
        <p:xfrm>
          <a:off x="842463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{7605BA7A-3E15-4EE7-9963-05761346477F}</a:tableStyleId>
              </a:tblPr>
              <a:tblGrid>
                <a:gridCol w="1592700"/>
                <a:gridCol w="1049725"/>
                <a:gridCol w="938675"/>
                <a:gridCol w="2012175"/>
                <a:gridCol w="1210150"/>
                <a:gridCol w="1111375"/>
                <a:gridCol w="2592275"/>
              </a:tblGrid>
              <a:tr h="397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Why do we need RNN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dk1"/>
                          </a:solidFill>
                        </a:rPr>
                        <a:t>Simple RNNs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dk1"/>
                          </a:solidFill>
                        </a:rPr>
                        <a:t>Attention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/>
                        <a:t>How to derive gradients for RNNs</a:t>
                      </a:r>
                      <a:endParaRPr b="1"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Better RNNs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Transformers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Pre-trained Language Representation Models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9" name="Shape 1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0" name="Google Shape;1790;p138"/>
          <p:cNvSpPr txBox="1"/>
          <p:nvPr>
            <p:ph idx="4294967295"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/>
              <a:t>Training Challenges</a:t>
            </a:r>
            <a:endParaRPr/>
          </a:p>
        </p:txBody>
      </p:sp>
      <p:sp>
        <p:nvSpPr>
          <p:cNvPr id="1791" name="Google Shape;1791;p138"/>
          <p:cNvSpPr txBox="1"/>
          <p:nvPr/>
        </p:nvSpPr>
        <p:spPr>
          <a:xfrm>
            <a:off x="667444" y="6398576"/>
            <a:ext cx="10518939" cy="2974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3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Figures have been taken from Chris Dyer’s presentation, available at </a:t>
            </a:r>
            <a:r>
              <a:rPr lang="en-US" sz="1333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http://demo.clab.cs.cmu.edu/cdyer/lxmls-seq-attn.pdf</a:t>
            </a:r>
            <a:endParaRPr sz="133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mage" id="1792" name="Google Shape;1792;p1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43000" y="1639118"/>
            <a:ext cx="3391365" cy="11586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3" name="Google Shape;1793;p13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66800" y="2985039"/>
            <a:ext cx="4419600" cy="1075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4" name="Google Shape;1794;p13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66801" y="4060237"/>
            <a:ext cx="2874433" cy="91981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95" name="Google Shape;1795;p138"/>
          <p:cNvCxnSpPr/>
          <p:nvPr/>
        </p:nvCxnSpPr>
        <p:spPr>
          <a:xfrm>
            <a:off x="550334" y="2797765"/>
            <a:ext cx="423333" cy="538103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796" name="Google Shape;1796;p138"/>
          <p:cNvSpPr txBox="1"/>
          <p:nvPr/>
        </p:nvSpPr>
        <p:spPr>
          <a:xfrm>
            <a:off x="1" y="2395980"/>
            <a:ext cx="1275157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Gradient</a:t>
            </a:r>
            <a:endParaRPr/>
          </a:p>
        </p:txBody>
      </p:sp>
      <p:cxnSp>
        <p:nvCxnSpPr>
          <p:cNvPr id="1797" name="Google Shape;1797;p138"/>
          <p:cNvCxnSpPr/>
          <p:nvPr/>
        </p:nvCxnSpPr>
        <p:spPr>
          <a:xfrm>
            <a:off x="680678" y="3896750"/>
            <a:ext cx="423333" cy="538103"/>
          </a:xfrm>
          <a:prstGeom prst="straightConnector1">
            <a:avLst/>
          </a:prstGeom>
          <a:noFill/>
          <a:ln cap="flat" cmpd="sng" w="9525">
            <a:solidFill>
              <a:srgbClr val="0070C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798" name="Google Shape;1798;p138"/>
          <p:cNvSpPr txBox="1"/>
          <p:nvPr/>
        </p:nvSpPr>
        <p:spPr>
          <a:xfrm>
            <a:off x="-50473" y="3565148"/>
            <a:ext cx="1260923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Jacobian</a:t>
            </a:r>
            <a:endParaRPr/>
          </a:p>
        </p:txBody>
      </p:sp>
      <p:pic>
        <p:nvPicPr>
          <p:cNvPr descr="Image" id="1799" name="Google Shape;1799;p13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66801" y="5064777"/>
            <a:ext cx="1590559" cy="732019"/>
          </a:xfrm>
          <a:prstGeom prst="rect">
            <a:avLst/>
          </a:prstGeom>
          <a:noFill/>
          <a:ln>
            <a:noFill/>
          </a:ln>
        </p:spPr>
      </p:pic>
      <p:sp>
        <p:nvSpPr>
          <p:cNvPr id="1800" name="Google Shape;1800;p138"/>
          <p:cNvSpPr/>
          <p:nvPr/>
        </p:nvSpPr>
        <p:spPr>
          <a:xfrm>
            <a:off x="2382192" y="4996329"/>
            <a:ext cx="550333" cy="767049"/>
          </a:xfrm>
          <a:prstGeom prst="rect">
            <a:avLst/>
          </a:prstGeom>
          <a:solidFill>
            <a:srgbClr val="DCDEE0"/>
          </a:solidFill>
          <a:ln cap="flat" cmpd="sng" w="25400">
            <a:solidFill>
              <a:srgbClr val="85888D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67725" lIns="67725" spcFirstLastPara="1" rIns="67725" wrap="square" tIns="677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333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?</a:t>
            </a:r>
            <a:endParaRPr/>
          </a:p>
        </p:txBody>
      </p:sp>
      <p:pic>
        <p:nvPicPr>
          <p:cNvPr descr="Image" id="1801" name="Google Shape;1801;p13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721566" y="4957374"/>
            <a:ext cx="5987708" cy="844956"/>
          </a:xfrm>
          <a:prstGeom prst="rect">
            <a:avLst/>
          </a:prstGeom>
          <a:noFill/>
          <a:ln>
            <a:noFill/>
          </a:ln>
        </p:spPr>
      </p:pic>
      <p:sp>
        <p:nvSpPr>
          <p:cNvPr id="1802" name="Google Shape;1802;p138"/>
          <p:cNvSpPr txBox="1"/>
          <p:nvPr>
            <p:ph idx="12" type="sldNum"/>
          </p:nvPr>
        </p:nvSpPr>
        <p:spPr>
          <a:xfrm>
            <a:off x="10415352" y="6217625"/>
            <a:ext cx="16128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154</a:t>
            </a:r>
            <a:endParaRPr/>
          </a:p>
        </p:txBody>
      </p:sp>
      <p:graphicFrame>
        <p:nvGraphicFramePr>
          <p:cNvPr id="1803" name="Google Shape;1803;p138"/>
          <p:cNvGraphicFramePr/>
          <p:nvPr/>
        </p:nvGraphicFramePr>
        <p:xfrm>
          <a:off x="842463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{7605BA7A-3E15-4EE7-9963-05761346477F}</a:tableStyleId>
              </a:tblPr>
              <a:tblGrid>
                <a:gridCol w="1592700"/>
                <a:gridCol w="1049725"/>
                <a:gridCol w="938675"/>
                <a:gridCol w="2012175"/>
                <a:gridCol w="1210150"/>
                <a:gridCol w="1111375"/>
                <a:gridCol w="2592275"/>
              </a:tblGrid>
              <a:tr h="397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Why do we need RNN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dk1"/>
                          </a:solidFill>
                        </a:rPr>
                        <a:t>Simple RNNs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dk1"/>
                          </a:solidFill>
                        </a:rPr>
                        <a:t>Attention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/>
                        <a:t>How to derive gradients for RNNs</a:t>
                      </a:r>
                      <a:endParaRPr b="1"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Better RNNs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Transformers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Pre-trained Language Representation Models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7" name="Shape 1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8" name="Google Shape;1808;p139"/>
          <p:cNvSpPr txBox="1"/>
          <p:nvPr>
            <p:ph idx="4294967295"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/>
              <a:t>Training Challenges</a:t>
            </a:r>
            <a:endParaRPr/>
          </a:p>
        </p:txBody>
      </p:sp>
      <p:pic>
        <p:nvPicPr>
          <p:cNvPr descr="Image" id="1809" name="Google Shape;1809;p1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8875" y="1522068"/>
            <a:ext cx="3391366" cy="11586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0" name="Google Shape;1810;p1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48725" y="2891389"/>
            <a:ext cx="4419600" cy="10751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811" name="Google Shape;1811;p13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18875" y="3927147"/>
            <a:ext cx="4622802" cy="921724"/>
          </a:xfrm>
          <a:prstGeom prst="rect">
            <a:avLst/>
          </a:prstGeom>
          <a:noFill/>
          <a:ln>
            <a:noFill/>
          </a:ln>
        </p:spPr>
      </p:pic>
      <p:sp>
        <p:nvSpPr>
          <p:cNvPr id="1812" name="Google Shape;1812;p139"/>
          <p:cNvSpPr txBox="1"/>
          <p:nvPr/>
        </p:nvSpPr>
        <p:spPr>
          <a:xfrm>
            <a:off x="848716" y="4855013"/>
            <a:ext cx="9073200" cy="19389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-6288" l="-1074" r="-1006" t="-251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3" name="Google Shape;1813;p139"/>
          <p:cNvSpPr txBox="1"/>
          <p:nvPr/>
        </p:nvSpPr>
        <p:spPr>
          <a:xfrm>
            <a:off x="6462144" y="6264634"/>
            <a:ext cx="4538133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See Pascanu &amp; Mikolov &amp; Bengio, 2013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“On the difficulty of training recurrent neural networks”</a:t>
            </a:r>
            <a:endParaRPr/>
          </a:p>
        </p:txBody>
      </p:sp>
      <p:sp>
        <p:nvSpPr>
          <p:cNvPr id="1814" name="Google Shape;1814;p139"/>
          <p:cNvSpPr/>
          <p:nvPr/>
        </p:nvSpPr>
        <p:spPr>
          <a:xfrm>
            <a:off x="5194076" y="3969065"/>
            <a:ext cx="985500" cy="8379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5" name="Google Shape;1815;p139"/>
          <p:cNvSpPr txBox="1"/>
          <p:nvPr>
            <p:ph idx="12" type="sldNum"/>
          </p:nvPr>
        </p:nvSpPr>
        <p:spPr>
          <a:xfrm>
            <a:off x="10415352" y="6217625"/>
            <a:ext cx="16128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154</a:t>
            </a:r>
            <a:endParaRPr/>
          </a:p>
        </p:txBody>
      </p:sp>
      <p:graphicFrame>
        <p:nvGraphicFramePr>
          <p:cNvPr id="1816" name="Google Shape;1816;p139"/>
          <p:cNvGraphicFramePr/>
          <p:nvPr/>
        </p:nvGraphicFramePr>
        <p:xfrm>
          <a:off x="842463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{7605BA7A-3E15-4EE7-9963-05761346477F}</a:tableStyleId>
              </a:tblPr>
              <a:tblGrid>
                <a:gridCol w="1592700"/>
                <a:gridCol w="1049725"/>
                <a:gridCol w="938675"/>
                <a:gridCol w="2012175"/>
                <a:gridCol w="1210150"/>
                <a:gridCol w="1111375"/>
                <a:gridCol w="2592275"/>
              </a:tblGrid>
              <a:tr h="397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Why do we need RNN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dk1"/>
                          </a:solidFill>
                        </a:rPr>
                        <a:t>Simple RNNs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dk1"/>
                          </a:solidFill>
                        </a:rPr>
                        <a:t>Attention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/>
                        <a:t>How to derive gradients for RNNs</a:t>
                      </a:r>
                      <a:endParaRPr b="1"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Better RNNs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Transformers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Pre-trained Language Representation Models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  <p:cxnSp>
        <p:nvCxnSpPr>
          <p:cNvPr id="1817" name="Google Shape;1817;p139"/>
          <p:cNvCxnSpPr/>
          <p:nvPr/>
        </p:nvCxnSpPr>
        <p:spPr>
          <a:xfrm flipH="1">
            <a:off x="2679825" y="3720525"/>
            <a:ext cx="3405900" cy="567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18" name="Google Shape;1818;p139"/>
          <p:cNvSpPr txBox="1"/>
          <p:nvPr/>
        </p:nvSpPr>
        <p:spPr>
          <a:xfrm>
            <a:off x="6085725" y="3459325"/>
            <a:ext cx="7107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 u="sng"/>
              <a:t>If identity</a:t>
            </a:r>
            <a:endParaRPr b="1" sz="1800" u="sng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2" name="Shape 1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3" name="Google Shape;1823;p140"/>
          <p:cNvSpPr txBox="1"/>
          <p:nvPr>
            <p:ph idx="4294967295"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/>
              <a:t>Training Challenges: Gradient Explosion</a:t>
            </a:r>
            <a:endParaRPr/>
          </a:p>
        </p:txBody>
      </p:sp>
      <p:sp>
        <p:nvSpPr>
          <p:cNvPr id="1824" name="Google Shape;1824;p140"/>
          <p:cNvSpPr txBox="1"/>
          <p:nvPr/>
        </p:nvSpPr>
        <p:spPr>
          <a:xfrm>
            <a:off x="667444" y="6398575"/>
            <a:ext cx="10518939" cy="2974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3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Figure have been taken from </a:t>
            </a:r>
            <a:r>
              <a:rPr lang="en-US" sz="1333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https://cs224d.stanford.edu/lecture_notes/LectureNotes4.pdf</a:t>
            </a:r>
            <a:endParaRPr sz="133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25" name="Google Shape;1825;p1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46496" y="2022881"/>
            <a:ext cx="5360835" cy="4064512"/>
          </a:xfrm>
          <a:prstGeom prst="rect">
            <a:avLst/>
          </a:prstGeom>
          <a:noFill/>
          <a:ln>
            <a:noFill/>
          </a:ln>
        </p:spPr>
      </p:pic>
      <p:sp>
        <p:nvSpPr>
          <p:cNvPr id="1826" name="Google Shape;1826;p140"/>
          <p:cNvSpPr txBox="1"/>
          <p:nvPr>
            <p:ph idx="12" type="sldNum"/>
          </p:nvPr>
        </p:nvSpPr>
        <p:spPr>
          <a:xfrm>
            <a:off x="10415352" y="6217625"/>
            <a:ext cx="16128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154</a:t>
            </a:r>
            <a:endParaRPr/>
          </a:p>
        </p:txBody>
      </p:sp>
      <p:graphicFrame>
        <p:nvGraphicFramePr>
          <p:cNvPr id="1827" name="Google Shape;1827;p140"/>
          <p:cNvGraphicFramePr/>
          <p:nvPr/>
        </p:nvGraphicFramePr>
        <p:xfrm>
          <a:off x="842463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{7605BA7A-3E15-4EE7-9963-05761346477F}</a:tableStyleId>
              </a:tblPr>
              <a:tblGrid>
                <a:gridCol w="1592700"/>
                <a:gridCol w="1049725"/>
                <a:gridCol w="938675"/>
                <a:gridCol w="2012175"/>
                <a:gridCol w="1210150"/>
                <a:gridCol w="1111375"/>
                <a:gridCol w="2592275"/>
              </a:tblGrid>
              <a:tr h="397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Why do we need RNN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dk1"/>
                          </a:solidFill>
                        </a:rPr>
                        <a:t>Simple RNNs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dk1"/>
                          </a:solidFill>
                        </a:rPr>
                        <a:t>Attention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/>
                        <a:t>How to derive gradients for RNNs</a:t>
                      </a:r>
                      <a:endParaRPr b="1"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Better RNNs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Transformers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Pre-trained Language Representation Models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Google Shape;1832;p141"/>
          <p:cNvSpPr txBox="1"/>
          <p:nvPr>
            <p:ph idx="4294967295"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/>
              <a:t>Dealing with Training Challenges</a:t>
            </a:r>
            <a:endParaRPr/>
          </a:p>
        </p:txBody>
      </p:sp>
      <p:sp>
        <p:nvSpPr>
          <p:cNvPr id="1833" name="Google Shape;1833;p141"/>
          <p:cNvSpPr/>
          <p:nvPr/>
        </p:nvSpPr>
        <p:spPr>
          <a:xfrm>
            <a:off x="802640" y="1865591"/>
            <a:ext cx="9032240" cy="48936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23323" lvl="0" marL="609585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Long-short term memories (LSTMs; Hochreiter and Schmidthuber, 1997)</a:t>
            </a:r>
            <a:b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23323" lvl="0" marL="609585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Gated recurrent units (GRUs; Cho et al., 2014)</a:t>
            </a:r>
            <a:b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23323" lvl="0" marL="609585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Intuition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Instead of </a:t>
            </a: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multiplying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across time (which leads to exponential error growth), we want the error to be </a:t>
            </a: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constant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b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23323" lvl="2" marL="609585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 maintain the </a:t>
            </a: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constant</a:t>
            </a: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error, we need a to pass states with a function whose Jacobian is </a:t>
            </a: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the identity</a:t>
            </a:r>
            <a:endParaRPr/>
          </a:p>
        </p:txBody>
      </p:sp>
      <p:sp>
        <p:nvSpPr>
          <p:cNvPr id="1834" name="Google Shape;1834;p141"/>
          <p:cNvSpPr txBox="1"/>
          <p:nvPr>
            <p:ph idx="12" type="sldNum"/>
          </p:nvPr>
        </p:nvSpPr>
        <p:spPr>
          <a:xfrm>
            <a:off x="10415352" y="6217625"/>
            <a:ext cx="16128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154</a:t>
            </a:r>
            <a:endParaRPr/>
          </a:p>
        </p:txBody>
      </p:sp>
      <p:graphicFrame>
        <p:nvGraphicFramePr>
          <p:cNvPr id="1835" name="Google Shape;1835;p141"/>
          <p:cNvGraphicFramePr/>
          <p:nvPr/>
        </p:nvGraphicFramePr>
        <p:xfrm>
          <a:off x="842463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{7605BA7A-3E15-4EE7-9963-05761346477F}</a:tableStyleId>
              </a:tblPr>
              <a:tblGrid>
                <a:gridCol w="1592700"/>
                <a:gridCol w="1049725"/>
                <a:gridCol w="938675"/>
                <a:gridCol w="2012175"/>
                <a:gridCol w="1210150"/>
                <a:gridCol w="1111375"/>
                <a:gridCol w="2592275"/>
              </a:tblGrid>
              <a:tr h="397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Why do we need RNN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dk1"/>
                          </a:solidFill>
                        </a:rPr>
                        <a:t>Simple RNNs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dk1"/>
                          </a:solidFill>
                        </a:rPr>
                        <a:t>Attention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How to derive gradients for RNNs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/>
                        <a:t>Better RNNs</a:t>
                      </a:r>
                      <a:endParaRPr b="1"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Transformers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Pre-trained Language Representation Models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9" name="Shape 1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0" name="Google Shape;1840;p142"/>
          <p:cNvSpPr txBox="1"/>
          <p:nvPr>
            <p:ph idx="4294967295"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/>
              <a:t>Dealing with Training Challenges</a:t>
            </a:r>
            <a:endParaRPr/>
          </a:p>
        </p:txBody>
      </p:sp>
      <p:pic>
        <p:nvPicPr>
          <p:cNvPr id="1841" name="Google Shape;1841;p1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97380" y="1411705"/>
            <a:ext cx="9197241" cy="4805919"/>
          </a:xfrm>
          <a:prstGeom prst="rect">
            <a:avLst/>
          </a:prstGeom>
          <a:noFill/>
          <a:ln>
            <a:noFill/>
          </a:ln>
        </p:spPr>
      </p:pic>
      <p:sp>
        <p:nvSpPr>
          <p:cNvPr id="1842" name="Google Shape;1842;p142"/>
          <p:cNvSpPr txBox="1"/>
          <p:nvPr/>
        </p:nvSpPr>
        <p:spPr>
          <a:xfrm>
            <a:off x="1497379" y="6315876"/>
            <a:ext cx="10518939" cy="2974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3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Figures have been taken from Chris Dyer’s presentation, available at </a:t>
            </a:r>
            <a:r>
              <a:rPr lang="en-US" sz="1333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http://demo.clab.cs.cmu.edu/cdyer/lxmls-seq-attn.pdf</a:t>
            </a:r>
            <a:endParaRPr sz="133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843" name="Google Shape;1843;p142"/>
          <p:cNvCxnSpPr/>
          <p:nvPr/>
        </p:nvCxnSpPr>
        <p:spPr>
          <a:xfrm flipH="1" rot="10800000">
            <a:off x="1706880" y="1879600"/>
            <a:ext cx="548640" cy="31496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844" name="Google Shape;1844;p142"/>
          <p:cNvSpPr txBox="1"/>
          <p:nvPr/>
        </p:nvSpPr>
        <p:spPr>
          <a:xfrm>
            <a:off x="243840" y="1989237"/>
            <a:ext cx="2011680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So-called </a:t>
            </a:r>
            <a:r>
              <a:rPr lang="en-US" sz="2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“memory cell”</a:t>
            </a:r>
            <a:endParaRPr/>
          </a:p>
        </p:txBody>
      </p:sp>
      <p:sp>
        <p:nvSpPr>
          <p:cNvPr id="1845" name="Google Shape;1845;p142"/>
          <p:cNvSpPr txBox="1"/>
          <p:nvPr>
            <p:ph idx="12" type="sldNum"/>
          </p:nvPr>
        </p:nvSpPr>
        <p:spPr>
          <a:xfrm>
            <a:off x="10415352" y="6217625"/>
            <a:ext cx="16128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154</a:t>
            </a:r>
            <a:endParaRPr/>
          </a:p>
        </p:txBody>
      </p:sp>
      <p:graphicFrame>
        <p:nvGraphicFramePr>
          <p:cNvPr id="1846" name="Google Shape;1846;p142"/>
          <p:cNvGraphicFramePr/>
          <p:nvPr/>
        </p:nvGraphicFramePr>
        <p:xfrm>
          <a:off x="842463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{7605BA7A-3E15-4EE7-9963-05761346477F}</a:tableStyleId>
              </a:tblPr>
              <a:tblGrid>
                <a:gridCol w="1592700"/>
                <a:gridCol w="1049725"/>
                <a:gridCol w="938675"/>
                <a:gridCol w="2012175"/>
                <a:gridCol w="1210150"/>
                <a:gridCol w="1111375"/>
                <a:gridCol w="2592275"/>
              </a:tblGrid>
              <a:tr h="397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Why do we need RNN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dk1"/>
                          </a:solidFill>
                        </a:rPr>
                        <a:t>Simple RNNs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dk1"/>
                          </a:solidFill>
                        </a:rPr>
                        <a:t>Attention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How to derive gradients for RNNs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/>
                        <a:t>Better RNNs</a:t>
                      </a:r>
                      <a:endParaRPr b="1"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Transformers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Pre-trained Language Representation Models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6"/>
          <p:cNvSpPr txBox="1"/>
          <p:nvPr>
            <p:ph idx="4294967295"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/>
              <a:t>Common Terminology in ML</a:t>
            </a:r>
            <a:endParaRPr/>
          </a:p>
        </p:txBody>
      </p:sp>
      <p:sp>
        <p:nvSpPr>
          <p:cNvPr id="204" name="Google Shape;204;p26"/>
          <p:cNvSpPr txBox="1"/>
          <p:nvPr>
            <p:ph idx="12" type="sldNum"/>
          </p:nvPr>
        </p:nvSpPr>
        <p:spPr>
          <a:xfrm>
            <a:off x="10415352" y="6217625"/>
            <a:ext cx="16128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154</a:t>
            </a:r>
            <a:endParaRPr/>
          </a:p>
        </p:txBody>
      </p:sp>
      <p:sp>
        <p:nvSpPr>
          <p:cNvPr id="205" name="Google Shape;205;p26"/>
          <p:cNvSpPr txBox="1"/>
          <p:nvPr/>
        </p:nvSpPr>
        <p:spPr>
          <a:xfrm>
            <a:off x="873425" y="1570100"/>
            <a:ext cx="6049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26"/>
          <p:cNvSpPr txBox="1"/>
          <p:nvPr>
            <p:ph idx="4294967295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Char char="•"/>
            </a:pPr>
            <a:r>
              <a:rPr b="1" lang="en-US" sz="2300"/>
              <a:t>Sparse matrix</a:t>
            </a:r>
            <a:r>
              <a:rPr lang="en-US" sz="2300"/>
              <a:t> — matrix in which most of the elements are zero</a:t>
            </a:r>
            <a:endParaRPr sz="2300"/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Char char="•"/>
            </a:pPr>
            <a:r>
              <a:rPr b="1" lang="en-US" sz="2300"/>
              <a:t>Probabilistic model</a:t>
            </a:r>
            <a:r>
              <a:rPr lang="en-US" sz="2300"/>
              <a:t> — a mathematical framework that approximates probability density function</a:t>
            </a:r>
            <a:endParaRPr sz="2300"/>
          </a:p>
        </p:txBody>
      </p:sp>
      <p:graphicFrame>
        <p:nvGraphicFramePr>
          <p:cNvPr id="207" name="Google Shape;207;p26"/>
          <p:cNvGraphicFramePr/>
          <p:nvPr/>
        </p:nvGraphicFramePr>
        <p:xfrm>
          <a:off x="17425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{7605BA7A-3E15-4EE7-9963-05761346477F}</a:tableStyleId>
              </a:tblPr>
              <a:tblGrid>
                <a:gridCol w="1480425"/>
                <a:gridCol w="1608000"/>
                <a:gridCol w="1352825"/>
                <a:gridCol w="1480425"/>
                <a:gridCol w="1480425"/>
                <a:gridCol w="1480425"/>
                <a:gridCol w="1480425"/>
                <a:gridCol w="1480425"/>
              </a:tblGrid>
              <a:tr h="414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/>
                        <a:t>Terminology</a:t>
                      </a:r>
                      <a:endParaRPr b="1" sz="1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Connections to other research areas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Common NLP problems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Pre-processing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Naïve methods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Sparse Representations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Dense Representations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Sub-word representations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208" name="Google Shape;208;p26"/>
          <p:cNvSpPr txBox="1"/>
          <p:nvPr/>
        </p:nvSpPr>
        <p:spPr>
          <a:xfrm>
            <a:off x="7752450" y="6342125"/>
            <a:ext cx="6049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Source: Wikipedia - Normal Distribution</a:t>
            </a:r>
            <a:endParaRPr/>
          </a:p>
        </p:txBody>
      </p:sp>
      <p:sp>
        <p:nvSpPr>
          <p:cNvPr id="209" name="Google Shape;209;p26"/>
          <p:cNvSpPr txBox="1"/>
          <p:nvPr/>
        </p:nvSpPr>
        <p:spPr>
          <a:xfrm>
            <a:off x="6565675" y="3555025"/>
            <a:ext cx="6049200" cy="70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&lt;math xmlns=&quot;http://www.w3.org/1998/Math/MathML&quot;&gt;&lt;msubsup&gt;&lt;mo&gt;&amp;#x222B;&lt;/mo&gt;&lt;mrow&gt;&lt;mo&gt;-&lt;/mo&gt;&lt;mo&gt;&amp;#x221E;&lt;/mo&gt;&lt;/mrow&gt;&lt;mo&gt;&amp;#x221E;&lt;/mo&gt;&lt;/msubsup&gt;&lt;mi&gt;f&lt;/mi&gt;&lt;mfenced&gt;&lt;mi&gt;x&lt;/mi&gt;&lt;/mfenced&gt;&lt;mi&gt;d&lt;/mi&gt;&lt;mi&gt;x&lt;/mi&gt;&lt;mo&gt;=&lt;/mo&gt;&lt;mn&gt;1&lt;/mn&gt;&lt;/math&gt;" id="210" name="Google Shape;210;p26" title="integral subscript negative infinity end subscript superscript infinity f open parentheses x close parentheses d x equals 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12729" y="3151471"/>
            <a:ext cx="3298269" cy="12713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&lt;math xmlns=&quot;http://www.w3.org/1998/Math/MathML&quot;&gt;&lt;mi&gt;f&lt;/mi&gt;&lt;mfenced&gt;&lt;mi&gt;x&lt;/mi&gt;&lt;/mfenced&gt;&lt;mo&gt;&amp;#x2265;&lt;/mo&gt;&lt;mn&gt;0&lt;/mn&gt;&lt;/math&gt;" id="211" name="Google Shape;211;p26" title="f open parentheses x close parentheses greater or equal than 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52450" y="4591000"/>
            <a:ext cx="1606850" cy="347100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6"/>
          <p:cNvSpPr txBox="1"/>
          <p:nvPr/>
        </p:nvSpPr>
        <p:spPr>
          <a:xfrm>
            <a:off x="6408150" y="5581975"/>
            <a:ext cx="6049200" cy="70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26"/>
          <p:cNvSpPr txBox="1"/>
          <p:nvPr/>
        </p:nvSpPr>
        <p:spPr>
          <a:xfrm>
            <a:off x="127800" y="3228900"/>
            <a:ext cx="60492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Assume that the </a:t>
            </a:r>
            <a:r>
              <a:rPr b="1" lang="en-US" sz="1600"/>
              <a:t>p</a:t>
            </a:r>
            <a:r>
              <a:rPr lang="en-US" sz="1600"/>
              <a:t> the the true distribution of age in years when men start lose most hair pieces. The distribution is given by the universe and it is unknown to humans.</a:t>
            </a:r>
            <a:endParaRPr sz="1600"/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0" name="Shape 1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1" name="Google Shape;1851;p143"/>
          <p:cNvSpPr txBox="1"/>
          <p:nvPr>
            <p:ph idx="4294967295"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/>
              <a:t>Dealing with Training Challenges</a:t>
            </a:r>
            <a:endParaRPr/>
          </a:p>
        </p:txBody>
      </p:sp>
      <p:pic>
        <p:nvPicPr>
          <p:cNvPr id="1852" name="Google Shape;1852;p1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64031" y="1623082"/>
            <a:ext cx="9063939" cy="43284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53" name="Google Shape;1853;p143"/>
          <p:cNvCxnSpPr/>
          <p:nvPr/>
        </p:nvCxnSpPr>
        <p:spPr>
          <a:xfrm flipH="1" rot="10800000">
            <a:off x="1300480" y="2092960"/>
            <a:ext cx="812800" cy="6604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854" name="Google Shape;1854;p143"/>
          <p:cNvSpPr txBox="1"/>
          <p:nvPr/>
        </p:nvSpPr>
        <p:spPr>
          <a:xfrm>
            <a:off x="446730" y="2814290"/>
            <a:ext cx="2230995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Similar to resnet</a:t>
            </a:r>
            <a:endParaRPr sz="24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5" name="Google Shape;1855;p143"/>
          <p:cNvSpPr txBox="1"/>
          <p:nvPr/>
        </p:nvSpPr>
        <p:spPr>
          <a:xfrm>
            <a:off x="667444" y="6398576"/>
            <a:ext cx="10518939" cy="2974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3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Figures have been taken from Chris Dyer’s presentation, available at </a:t>
            </a:r>
            <a:r>
              <a:rPr lang="en-US" sz="1333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http://demo.clab.cs.cmu.edu/cdyer/lxmls-seq-attn.pdf</a:t>
            </a:r>
            <a:endParaRPr sz="133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6" name="Google Shape;1856;p143"/>
          <p:cNvSpPr txBox="1"/>
          <p:nvPr>
            <p:ph idx="12" type="sldNum"/>
          </p:nvPr>
        </p:nvSpPr>
        <p:spPr>
          <a:xfrm>
            <a:off x="10415352" y="6217625"/>
            <a:ext cx="16128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154</a:t>
            </a:r>
            <a:endParaRPr/>
          </a:p>
        </p:txBody>
      </p:sp>
      <p:graphicFrame>
        <p:nvGraphicFramePr>
          <p:cNvPr id="1857" name="Google Shape;1857;p143"/>
          <p:cNvGraphicFramePr/>
          <p:nvPr/>
        </p:nvGraphicFramePr>
        <p:xfrm>
          <a:off x="842463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{7605BA7A-3E15-4EE7-9963-05761346477F}</a:tableStyleId>
              </a:tblPr>
              <a:tblGrid>
                <a:gridCol w="1592700"/>
                <a:gridCol w="1049725"/>
                <a:gridCol w="938675"/>
                <a:gridCol w="2012175"/>
                <a:gridCol w="1210150"/>
                <a:gridCol w="1111375"/>
                <a:gridCol w="2592275"/>
              </a:tblGrid>
              <a:tr h="397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Why do we need RNN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dk1"/>
                          </a:solidFill>
                        </a:rPr>
                        <a:t>Simple RNNs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dk1"/>
                          </a:solidFill>
                        </a:rPr>
                        <a:t>Attention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How to derive gradients for RNNs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/>
                        <a:t>Better RNNs</a:t>
                      </a:r>
                      <a:endParaRPr b="1"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Transformers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Pre-trained Language Representation Models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2" name="Google Shape;1862;p1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11938" y="1585061"/>
            <a:ext cx="9093335" cy="4429659"/>
          </a:xfrm>
          <a:prstGeom prst="rect">
            <a:avLst/>
          </a:prstGeom>
          <a:noFill/>
          <a:ln>
            <a:noFill/>
          </a:ln>
        </p:spPr>
      </p:pic>
      <p:sp>
        <p:nvSpPr>
          <p:cNvPr id="1863" name="Google Shape;1863;p144"/>
          <p:cNvSpPr txBox="1"/>
          <p:nvPr>
            <p:ph idx="4294967295"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/>
              <a:t>Dealing with Training Challenges</a:t>
            </a:r>
            <a:endParaRPr/>
          </a:p>
        </p:txBody>
      </p:sp>
      <p:sp>
        <p:nvSpPr>
          <p:cNvPr id="1864" name="Google Shape;1864;p144"/>
          <p:cNvSpPr txBox="1"/>
          <p:nvPr/>
        </p:nvSpPr>
        <p:spPr>
          <a:xfrm>
            <a:off x="667444" y="6398576"/>
            <a:ext cx="10518939" cy="2974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3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Figures have been taken from Chris Dyer’s presentation, available at </a:t>
            </a:r>
            <a:r>
              <a:rPr lang="en-US" sz="1333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http://demo.clab.cs.cmu.edu/cdyer/lxmls-seq-attn.pdf</a:t>
            </a:r>
            <a:endParaRPr sz="133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5" name="Google Shape;1865;p144"/>
          <p:cNvSpPr txBox="1"/>
          <p:nvPr>
            <p:ph idx="12" type="sldNum"/>
          </p:nvPr>
        </p:nvSpPr>
        <p:spPr>
          <a:xfrm>
            <a:off x="10415352" y="6217625"/>
            <a:ext cx="16128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154</a:t>
            </a:r>
            <a:endParaRPr/>
          </a:p>
        </p:txBody>
      </p:sp>
      <p:graphicFrame>
        <p:nvGraphicFramePr>
          <p:cNvPr id="1866" name="Google Shape;1866;p144"/>
          <p:cNvGraphicFramePr/>
          <p:nvPr/>
        </p:nvGraphicFramePr>
        <p:xfrm>
          <a:off x="842463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{7605BA7A-3E15-4EE7-9963-05761346477F}</a:tableStyleId>
              </a:tblPr>
              <a:tblGrid>
                <a:gridCol w="1592700"/>
                <a:gridCol w="1049725"/>
                <a:gridCol w="938675"/>
                <a:gridCol w="2012175"/>
                <a:gridCol w="1210150"/>
                <a:gridCol w="1111375"/>
                <a:gridCol w="2592275"/>
              </a:tblGrid>
              <a:tr h="397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Why do we need RNN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dk1"/>
                          </a:solidFill>
                        </a:rPr>
                        <a:t>Simple RNNs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dk1"/>
                          </a:solidFill>
                        </a:rPr>
                        <a:t>Attention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How to derive gradients for RNNs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/>
                        <a:t>Better RNNs</a:t>
                      </a:r>
                      <a:endParaRPr b="1"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Transformers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Pre-trained Language Representation Models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0" name="Shape 1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1" name="Google Shape;1871;p145"/>
          <p:cNvSpPr txBox="1"/>
          <p:nvPr>
            <p:ph idx="4294967295"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/>
              <a:t>LSTM</a:t>
            </a:r>
            <a:endParaRPr/>
          </a:p>
        </p:txBody>
      </p:sp>
      <p:pic>
        <p:nvPicPr>
          <p:cNvPr id="1872" name="Google Shape;1872;p1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32561" y="1697489"/>
            <a:ext cx="9042716" cy="4342171"/>
          </a:xfrm>
          <a:prstGeom prst="rect">
            <a:avLst/>
          </a:prstGeom>
          <a:noFill/>
          <a:ln>
            <a:noFill/>
          </a:ln>
        </p:spPr>
      </p:pic>
      <p:sp>
        <p:nvSpPr>
          <p:cNvPr id="1873" name="Google Shape;1873;p145"/>
          <p:cNvSpPr txBox="1"/>
          <p:nvPr/>
        </p:nvSpPr>
        <p:spPr>
          <a:xfrm>
            <a:off x="667444" y="6398576"/>
            <a:ext cx="10518939" cy="2974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3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Figures have been taken from Chris Dyer’s presentation, available at </a:t>
            </a:r>
            <a:r>
              <a:rPr lang="en-US" sz="1333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http://demo.clab.cs.cmu.edu/cdyer/lxmls-seq-attn.pdf</a:t>
            </a:r>
            <a:endParaRPr sz="133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4" name="Google Shape;1874;p145"/>
          <p:cNvSpPr txBox="1"/>
          <p:nvPr>
            <p:ph idx="12" type="sldNum"/>
          </p:nvPr>
        </p:nvSpPr>
        <p:spPr>
          <a:xfrm>
            <a:off x="10415352" y="6217625"/>
            <a:ext cx="16128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154</a:t>
            </a:r>
            <a:endParaRPr/>
          </a:p>
        </p:txBody>
      </p:sp>
      <p:graphicFrame>
        <p:nvGraphicFramePr>
          <p:cNvPr id="1875" name="Google Shape;1875;p145"/>
          <p:cNvGraphicFramePr/>
          <p:nvPr/>
        </p:nvGraphicFramePr>
        <p:xfrm>
          <a:off x="842463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{7605BA7A-3E15-4EE7-9963-05761346477F}</a:tableStyleId>
              </a:tblPr>
              <a:tblGrid>
                <a:gridCol w="1592700"/>
                <a:gridCol w="1049725"/>
                <a:gridCol w="938675"/>
                <a:gridCol w="2012175"/>
                <a:gridCol w="1210150"/>
                <a:gridCol w="1111375"/>
                <a:gridCol w="2592275"/>
              </a:tblGrid>
              <a:tr h="397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Why do we need RNN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dk1"/>
                          </a:solidFill>
                        </a:rPr>
                        <a:t>Simple RNNs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dk1"/>
                          </a:solidFill>
                        </a:rPr>
                        <a:t>Attention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How to derive gradients for RNNs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/>
                        <a:t>Better RNNs</a:t>
                      </a:r>
                      <a:endParaRPr b="1"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Transformers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Pre-trained Language Representation Models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9" name="Shape 1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0" name="Google Shape;1880;p146"/>
          <p:cNvSpPr txBox="1"/>
          <p:nvPr>
            <p:ph idx="4294967295"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/>
              <a:t>Parameter efficient LSTM Variant</a:t>
            </a:r>
            <a:endParaRPr/>
          </a:p>
        </p:txBody>
      </p:sp>
      <p:pic>
        <p:nvPicPr>
          <p:cNvPr id="1881" name="Google Shape;1881;p1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13424" y="1684520"/>
            <a:ext cx="9081857" cy="4219853"/>
          </a:xfrm>
          <a:prstGeom prst="rect">
            <a:avLst/>
          </a:prstGeom>
          <a:noFill/>
          <a:ln>
            <a:noFill/>
          </a:ln>
        </p:spPr>
      </p:pic>
      <p:sp>
        <p:nvSpPr>
          <p:cNvPr id="1882" name="Google Shape;1882;p146"/>
          <p:cNvSpPr txBox="1"/>
          <p:nvPr/>
        </p:nvSpPr>
        <p:spPr>
          <a:xfrm>
            <a:off x="667444" y="6398576"/>
            <a:ext cx="10518939" cy="2974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3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Figures have been taken from Chris Dyer’s presentation, available at </a:t>
            </a:r>
            <a:r>
              <a:rPr lang="en-US" sz="1333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http://demo.clab.cs.cmu.edu/cdyer/lxmls-seq-attn.pdf</a:t>
            </a:r>
            <a:endParaRPr sz="133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3" name="Google Shape;1883;p146"/>
          <p:cNvSpPr txBox="1"/>
          <p:nvPr>
            <p:ph idx="12" type="sldNum"/>
          </p:nvPr>
        </p:nvSpPr>
        <p:spPr>
          <a:xfrm>
            <a:off x="10415352" y="6217625"/>
            <a:ext cx="16128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154</a:t>
            </a:r>
            <a:endParaRPr/>
          </a:p>
        </p:txBody>
      </p:sp>
      <p:graphicFrame>
        <p:nvGraphicFramePr>
          <p:cNvPr id="1884" name="Google Shape;1884;p146"/>
          <p:cNvGraphicFramePr/>
          <p:nvPr/>
        </p:nvGraphicFramePr>
        <p:xfrm>
          <a:off x="842463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{7605BA7A-3E15-4EE7-9963-05761346477F}</a:tableStyleId>
              </a:tblPr>
              <a:tblGrid>
                <a:gridCol w="1592700"/>
                <a:gridCol w="1049725"/>
                <a:gridCol w="938675"/>
                <a:gridCol w="2012175"/>
                <a:gridCol w="1210150"/>
                <a:gridCol w="1111375"/>
                <a:gridCol w="2592275"/>
              </a:tblGrid>
              <a:tr h="397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Why do we need RNN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dk1"/>
                          </a:solidFill>
                        </a:rPr>
                        <a:t>Simple RNNs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dk1"/>
                          </a:solidFill>
                        </a:rPr>
                        <a:t>Attention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How to derive gradients for RNNs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/>
                        <a:t>Better RNNs</a:t>
                      </a:r>
                      <a:endParaRPr b="1"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Transformers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Pre-trained Language Representation Models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8" name="Shape 1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9" name="Google Shape;1889;p147"/>
          <p:cNvSpPr txBox="1"/>
          <p:nvPr>
            <p:ph idx="4294967295"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/>
              <a:t>An intuitive view of LSTMs</a:t>
            </a:r>
            <a:endParaRPr/>
          </a:p>
        </p:txBody>
      </p:sp>
      <p:pic>
        <p:nvPicPr>
          <p:cNvPr descr="Image" id="1890" name="Google Shape;1890;p1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73407" y="2475746"/>
            <a:ext cx="2871251" cy="381044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891" name="Google Shape;1891;p1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44657" y="2475746"/>
            <a:ext cx="2871251" cy="381044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892" name="Google Shape;1892;p1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09875" y="2475746"/>
            <a:ext cx="2871251" cy="381044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93" name="Google Shape;1893;p147"/>
          <p:cNvGrpSpPr/>
          <p:nvPr/>
        </p:nvGrpSpPr>
        <p:grpSpPr>
          <a:xfrm>
            <a:off x="1368506" y="2709428"/>
            <a:ext cx="9704876" cy="3623898"/>
            <a:chOff x="961305" y="53954"/>
            <a:chExt cx="14900777" cy="5564100"/>
          </a:xfrm>
        </p:grpSpPr>
        <p:sp>
          <p:nvSpPr>
            <p:cNvPr id="1894" name="Google Shape;1894;p147"/>
            <p:cNvSpPr/>
            <p:nvPr/>
          </p:nvSpPr>
          <p:spPr>
            <a:xfrm>
              <a:off x="961305" y="71900"/>
              <a:ext cx="4659691" cy="5377400"/>
            </a:xfrm>
            <a:prstGeom prst="rect">
              <a:avLst/>
            </a:prstGeom>
            <a:solidFill>
              <a:srgbClr val="FFFFFF">
                <a:alpha val="65882"/>
              </a:srgbClr>
            </a:solidFill>
            <a:ln>
              <a:noFill/>
            </a:ln>
          </p:spPr>
          <p:txBody>
            <a:bodyPr anchorCtr="0" anchor="ctr" bIns="67725" lIns="67725" spcFirstLastPara="1" rIns="67725" wrap="square" tIns="677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5" name="Google Shape;1895;p147"/>
            <p:cNvSpPr/>
            <p:nvPr/>
          </p:nvSpPr>
          <p:spPr>
            <a:xfrm>
              <a:off x="10083976" y="53954"/>
              <a:ext cx="5778106" cy="5564100"/>
            </a:xfrm>
            <a:prstGeom prst="rect">
              <a:avLst/>
            </a:prstGeom>
            <a:solidFill>
              <a:srgbClr val="FFFFFF">
                <a:alpha val="65882"/>
              </a:srgbClr>
            </a:solidFill>
            <a:ln>
              <a:noFill/>
            </a:ln>
          </p:spPr>
          <p:txBody>
            <a:bodyPr anchorCtr="0" anchor="ctr" bIns="67725" lIns="67725" spcFirstLastPara="1" rIns="67725" wrap="square" tIns="677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96" name="Google Shape;1896;p147"/>
          <p:cNvSpPr txBox="1"/>
          <p:nvPr/>
        </p:nvSpPr>
        <p:spPr>
          <a:xfrm>
            <a:off x="10592248" y="10844173"/>
            <a:ext cx="3841429" cy="2168114"/>
          </a:xfrm>
          <a:prstGeom prst="rect">
            <a:avLst/>
          </a:prstGeom>
          <a:noFill/>
          <a:ln>
            <a:noFill/>
          </a:ln>
        </p:spPr>
        <p:txBody>
          <a:bodyPr anchorCtr="0" anchor="ctr" bIns="67725" lIns="67725" spcFirstLastPara="1" rIns="67725" wrap="square" tIns="677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Figure credit: Christopher Olah</a:t>
            </a:r>
            <a:endParaRPr/>
          </a:p>
        </p:txBody>
      </p:sp>
      <p:sp>
        <p:nvSpPr>
          <p:cNvPr id="1897" name="Google Shape;1897;p147"/>
          <p:cNvSpPr txBox="1"/>
          <p:nvPr/>
        </p:nvSpPr>
        <p:spPr>
          <a:xfrm>
            <a:off x="463284" y="6465815"/>
            <a:ext cx="10518939" cy="2974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3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Figure have been taken from </a:t>
            </a:r>
            <a:r>
              <a:rPr lang="en-US" sz="1333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https://colah.github.io/posts/2015-08-Understanding-LSTMs/</a:t>
            </a:r>
            <a:endParaRPr sz="133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898" name="Google Shape;1898;p147"/>
          <p:cNvCxnSpPr/>
          <p:nvPr/>
        </p:nvCxnSpPr>
        <p:spPr>
          <a:xfrm>
            <a:off x="4422335" y="2656551"/>
            <a:ext cx="486000" cy="1342500"/>
          </a:xfrm>
          <a:prstGeom prst="straightConnector1">
            <a:avLst/>
          </a:prstGeom>
          <a:noFill/>
          <a:ln cap="flat" cmpd="sng" w="19050">
            <a:solidFill>
              <a:srgbClr val="00B05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899" name="Google Shape;1899;p147"/>
          <p:cNvCxnSpPr/>
          <p:nvPr/>
        </p:nvCxnSpPr>
        <p:spPr>
          <a:xfrm flipH="1">
            <a:off x="5838548" y="2714176"/>
            <a:ext cx="505500" cy="12624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900" name="Google Shape;1900;p147"/>
          <p:cNvSpPr txBox="1"/>
          <p:nvPr/>
        </p:nvSpPr>
        <p:spPr>
          <a:xfrm>
            <a:off x="3223299" y="1825550"/>
            <a:ext cx="19539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Forget old</a:t>
            </a:r>
            <a:endParaRPr b="1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information</a:t>
            </a:r>
            <a:endParaRPr b="1"/>
          </a:p>
        </p:txBody>
      </p:sp>
      <p:sp>
        <p:nvSpPr>
          <p:cNvPr id="1901" name="Google Shape;1901;p147"/>
          <p:cNvSpPr txBox="1"/>
          <p:nvPr/>
        </p:nvSpPr>
        <p:spPr>
          <a:xfrm>
            <a:off x="5815272" y="1883175"/>
            <a:ext cx="21612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3A3AFF"/>
                </a:solidFill>
                <a:latin typeface="Calibri"/>
                <a:ea typeface="Calibri"/>
                <a:cs typeface="Calibri"/>
                <a:sym typeface="Calibri"/>
              </a:rPr>
              <a:t>Add new</a:t>
            </a:r>
            <a:endParaRPr b="1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3A3AFF"/>
                </a:solidFill>
                <a:latin typeface="Calibri"/>
                <a:ea typeface="Calibri"/>
                <a:cs typeface="Calibri"/>
                <a:sym typeface="Calibri"/>
              </a:rPr>
              <a:t>information</a:t>
            </a:r>
            <a:endParaRPr b="1"/>
          </a:p>
        </p:txBody>
      </p:sp>
      <p:sp>
        <p:nvSpPr>
          <p:cNvPr id="1902" name="Google Shape;1902;p147"/>
          <p:cNvSpPr txBox="1"/>
          <p:nvPr>
            <p:ph idx="12" type="sldNum"/>
          </p:nvPr>
        </p:nvSpPr>
        <p:spPr>
          <a:xfrm>
            <a:off x="10415352" y="6217625"/>
            <a:ext cx="16128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154</a:t>
            </a:r>
            <a:endParaRPr/>
          </a:p>
        </p:txBody>
      </p:sp>
      <p:graphicFrame>
        <p:nvGraphicFramePr>
          <p:cNvPr id="1903" name="Google Shape;1903;p147"/>
          <p:cNvGraphicFramePr/>
          <p:nvPr/>
        </p:nvGraphicFramePr>
        <p:xfrm>
          <a:off x="842463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{7605BA7A-3E15-4EE7-9963-05761346477F}</a:tableStyleId>
              </a:tblPr>
              <a:tblGrid>
                <a:gridCol w="1592700"/>
                <a:gridCol w="1049725"/>
                <a:gridCol w="938675"/>
                <a:gridCol w="2012175"/>
                <a:gridCol w="1210150"/>
                <a:gridCol w="1111375"/>
                <a:gridCol w="2592275"/>
              </a:tblGrid>
              <a:tr h="397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Why do we need RNN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dk1"/>
                          </a:solidFill>
                        </a:rPr>
                        <a:t>Simple RNNs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dk1"/>
                          </a:solidFill>
                        </a:rPr>
                        <a:t>Attention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How to derive gradients for RNNs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/>
                        <a:t>Better RNNs</a:t>
                      </a:r>
                      <a:endParaRPr b="1"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Transformers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Pre-trained Language Representation Models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  <p:cxnSp>
        <p:nvCxnSpPr>
          <p:cNvPr id="1904" name="Google Shape;1904;p147"/>
          <p:cNvCxnSpPr/>
          <p:nvPr/>
        </p:nvCxnSpPr>
        <p:spPr>
          <a:xfrm flipH="1" rot="10800000">
            <a:off x="1112675" y="4016725"/>
            <a:ext cx="560700" cy="123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905" name="Google Shape;1905;p147"/>
          <p:cNvCxnSpPr/>
          <p:nvPr/>
        </p:nvCxnSpPr>
        <p:spPr>
          <a:xfrm flipH="1" rot="10800000">
            <a:off x="1112675" y="5082275"/>
            <a:ext cx="560700" cy="123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906" name="Google Shape;1906;p147"/>
          <p:cNvSpPr txBox="1"/>
          <p:nvPr/>
        </p:nvSpPr>
        <p:spPr>
          <a:xfrm>
            <a:off x="201975" y="3757550"/>
            <a:ext cx="91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7" name="Google Shape;1907;p147"/>
          <p:cNvSpPr txBox="1"/>
          <p:nvPr/>
        </p:nvSpPr>
        <p:spPr>
          <a:xfrm>
            <a:off x="463275" y="3776575"/>
            <a:ext cx="697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/>
              <a:t>c</a:t>
            </a:r>
            <a:r>
              <a:rPr b="1" baseline="-25000" lang="en-US" sz="2000"/>
              <a:t>t</a:t>
            </a:r>
            <a:endParaRPr b="1" baseline="-25000" sz="2000"/>
          </a:p>
        </p:txBody>
      </p:sp>
      <p:sp>
        <p:nvSpPr>
          <p:cNvPr id="1908" name="Google Shape;1908;p147"/>
          <p:cNvSpPr txBox="1"/>
          <p:nvPr/>
        </p:nvSpPr>
        <p:spPr>
          <a:xfrm>
            <a:off x="415450" y="4842125"/>
            <a:ext cx="697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/>
              <a:t>h</a:t>
            </a:r>
            <a:r>
              <a:rPr b="1" baseline="-25000" lang="en-US" sz="2000"/>
              <a:t>t</a:t>
            </a:r>
            <a:endParaRPr b="1" baseline="-25000" sz="2000"/>
          </a:p>
        </p:txBody>
      </p:sp>
      <p:sp>
        <p:nvSpPr>
          <p:cNvPr id="1909" name="Google Shape;1909;p147"/>
          <p:cNvSpPr/>
          <p:nvPr/>
        </p:nvSpPr>
        <p:spPr>
          <a:xfrm>
            <a:off x="4667275" y="3889575"/>
            <a:ext cx="486000" cy="1262400"/>
          </a:xfrm>
          <a:prstGeom prst="rect">
            <a:avLst/>
          </a:prstGeom>
          <a:noFill/>
          <a:ln cap="flat" cmpd="sng" w="19050">
            <a:solidFill>
              <a:srgbClr val="00B05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0" name="Google Shape;1910;p147"/>
          <p:cNvSpPr/>
          <p:nvPr/>
        </p:nvSpPr>
        <p:spPr>
          <a:xfrm>
            <a:off x="5177212" y="3889575"/>
            <a:ext cx="910800" cy="1262400"/>
          </a:xfrm>
          <a:prstGeom prst="rect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1911" name="Google Shape;1911;p147"/>
          <p:cNvCxnSpPr/>
          <p:nvPr/>
        </p:nvCxnSpPr>
        <p:spPr>
          <a:xfrm flipH="1" rot="10800000">
            <a:off x="132375" y="4084475"/>
            <a:ext cx="11695800" cy="150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912" name="Google Shape;1912;p147"/>
          <p:cNvCxnSpPr/>
          <p:nvPr/>
        </p:nvCxnSpPr>
        <p:spPr>
          <a:xfrm flipH="1" rot="10800000">
            <a:off x="243400" y="5079575"/>
            <a:ext cx="11695800" cy="150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9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9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6" name="Shape 1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7" name="Google Shape;1917;p148"/>
          <p:cNvSpPr txBox="1"/>
          <p:nvPr>
            <p:ph idx="4294967295"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/>
              <a:t>Transformers</a:t>
            </a:r>
            <a:endParaRPr/>
          </a:p>
        </p:txBody>
      </p:sp>
      <p:sp>
        <p:nvSpPr>
          <p:cNvPr id="1918" name="Google Shape;1918;p148"/>
          <p:cNvSpPr txBox="1"/>
          <p:nvPr/>
        </p:nvSpPr>
        <p:spPr>
          <a:xfrm>
            <a:off x="10592248" y="10844173"/>
            <a:ext cx="3841500" cy="216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7725" lIns="67725" spcFirstLastPara="1" rIns="67725" wrap="square" tIns="677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Figure credit: Christopher Olah</a:t>
            </a:r>
            <a:endParaRPr/>
          </a:p>
        </p:txBody>
      </p:sp>
      <p:sp>
        <p:nvSpPr>
          <p:cNvPr id="1919" name="Google Shape;1919;p148"/>
          <p:cNvSpPr txBox="1"/>
          <p:nvPr>
            <p:ph idx="12" type="sldNum"/>
          </p:nvPr>
        </p:nvSpPr>
        <p:spPr>
          <a:xfrm>
            <a:off x="10415352" y="6217625"/>
            <a:ext cx="16128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154</a:t>
            </a:r>
            <a:endParaRPr/>
          </a:p>
        </p:txBody>
      </p:sp>
      <p:graphicFrame>
        <p:nvGraphicFramePr>
          <p:cNvPr id="1920" name="Google Shape;1920;p148"/>
          <p:cNvGraphicFramePr/>
          <p:nvPr/>
        </p:nvGraphicFramePr>
        <p:xfrm>
          <a:off x="842463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{7605BA7A-3E15-4EE7-9963-05761346477F}</a:tableStyleId>
              </a:tblPr>
              <a:tblGrid>
                <a:gridCol w="1592700"/>
                <a:gridCol w="1049725"/>
                <a:gridCol w="938675"/>
                <a:gridCol w="2012175"/>
                <a:gridCol w="1210150"/>
                <a:gridCol w="1111375"/>
                <a:gridCol w="2592275"/>
              </a:tblGrid>
              <a:tr h="397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Why do we need RNN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dk1"/>
                          </a:solidFill>
                        </a:rPr>
                        <a:t>Simple RNNs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dk1"/>
                          </a:solidFill>
                        </a:rPr>
                        <a:t>Attention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How to derive gradients for RNNs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Better RNNs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/>
                        <a:t>Transformers</a:t>
                      </a:r>
                      <a:endParaRPr b="1"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Pre-trained Language Representation Models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  <p:pic>
        <p:nvPicPr>
          <p:cNvPr id="1921" name="Google Shape;1921;p1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6327" y="1552621"/>
            <a:ext cx="2954300" cy="2726826"/>
          </a:xfrm>
          <a:prstGeom prst="rect">
            <a:avLst/>
          </a:prstGeom>
          <a:noFill/>
          <a:ln>
            <a:noFill/>
          </a:ln>
        </p:spPr>
      </p:pic>
      <p:sp>
        <p:nvSpPr>
          <p:cNvPr id="1922" name="Google Shape;1922;p148"/>
          <p:cNvSpPr txBox="1"/>
          <p:nvPr/>
        </p:nvSpPr>
        <p:spPr>
          <a:xfrm>
            <a:off x="100775" y="1622725"/>
            <a:ext cx="7795500" cy="48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73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en-US" sz="2500"/>
              <a:t>No mechanism of recurrence, just attention! (Vaswani et al. 2017)</a:t>
            </a:r>
            <a:endParaRPr sz="2500"/>
          </a:p>
          <a:p>
            <a:pPr indent="-3873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en-US" sz="2500"/>
              <a:t>“Combine information” between words via </a:t>
            </a:r>
            <a:r>
              <a:rPr b="1" lang="en-US" sz="2500"/>
              <a:t>self-attention</a:t>
            </a:r>
            <a:endParaRPr b="1" sz="2500"/>
          </a:p>
          <a:p>
            <a:pPr indent="-3873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en-US" sz="2500"/>
              <a:t>Do multiple self-attentions in parallel</a:t>
            </a:r>
            <a:br>
              <a:rPr b="1" lang="en-US" sz="2500"/>
            </a:br>
            <a:r>
              <a:rPr lang="en-US" sz="2500"/>
              <a:t>=</a:t>
            </a:r>
            <a:r>
              <a:rPr b="1" lang="en-US" sz="2500"/>
              <a:t> efficient</a:t>
            </a:r>
            <a:endParaRPr b="1" sz="2500"/>
          </a:p>
          <a:p>
            <a:pPr indent="-3873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en-US" sz="2500"/>
              <a:t>Even better gradient flow than LSTMs</a:t>
            </a:r>
            <a:br>
              <a:rPr lang="en-US" sz="2500"/>
            </a:br>
            <a:r>
              <a:rPr lang="en-US" sz="2500"/>
              <a:t>= </a:t>
            </a:r>
            <a:r>
              <a:rPr b="1" lang="en-US" sz="2500"/>
              <a:t>deep</a:t>
            </a:r>
            <a:endParaRPr b="1" sz="2500"/>
          </a:p>
          <a:p>
            <a:pPr indent="-3873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b="1" lang="en-US" sz="2500"/>
              <a:t>Not limited by locality</a:t>
            </a:r>
            <a:r>
              <a:rPr lang="en-US" sz="2500"/>
              <a:t> by design</a:t>
            </a:r>
            <a:endParaRPr sz="2500"/>
          </a:p>
          <a:p>
            <a:pPr indent="-3873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Char char="○"/>
            </a:pPr>
            <a:r>
              <a:rPr lang="en-US" sz="2500"/>
              <a:t>LSTM needs to remember K-words back in cell state</a:t>
            </a:r>
            <a:endParaRPr sz="2500"/>
          </a:p>
          <a:p>
            <a:pPr indent="-3873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Char char="○"/>
            </a:pPr>
            <a:r>
              <a:rPr lang="en-US" sz="2500"/>
              <a:t>CNN only sees kernel window</a:t>
            </a:r>
            <a:endParaRPr sz="2500"/>
          </a:p>
        </p:txBody>
      </p:sp>
      <p:sp>
        <p:nvSpPr>
          <p:cNvPr id="1923" name="Google Shape;1923;p148"/>
          <p:cNvSpPr txBox="1"/>
          <p:nvPr/>
        </p:nvSpPr>
        <p:spPr>
          <a:xfrm>
            <a:off x="0" y="6217625"/>
            <a:ext cx="11009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</a:rPr>
              <a:t>Vaswani, A., Shazeer, N., Parmar, N., Uszkoreit, J., Jones, L., Gomez, A.N., Kaiser, Ł. and Polosukhin, I., 2017. Attention is all you need. In </a:t>
            </a:r>
            <a:r>
              <a:rPr i="1" lang="en-US" sz="1100">
                <a:solidFill>
                  <a:schemeClr val="dk1"/>
                </a:solidFill>
              </a:rPr>
              <a:t>Advances in neural information processing systems</a:t>
            </a:r>
            <a:r>
              <a:rPr lang="en-US" sz="1100">
                <a:solidFill>
                  <a:schemeClr val="dk1"/>
                </a:solidFill>
              </a:rPr>
              <a:t> (pp. 5998-6008).</a:t>
            </a:r>
            <a:endParaRPr/>
          </a:p>
        </p:txBody>
      </p:sp>
      <p:sp>
        <p:nvSpPr>
          <p:cNvPr id="1924" name="Google Shape;1924;p148"/>
          <p:cNvSpPr txBox="1"/>
          <p:nvPr/>
        </p:nvSpPr>
        <p:spPr>
          <a:xfrm>
            <a:off x="7973750" y="4584350"/>
            <a:ext cx="7107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Image source: </a:t>
            </a:r>
            <a:r>
              <a:rPr lang="en-US" u="sng">
                <a:solidFill>
                  <a:schemeClr val="hlink"/>
                </a:solidFill>
                <a:hlinkClick r:id="rId4"/>
              </a:rPr>
              <a:t>https://www.mall.cz/figurky/</a:t>
            </a:r>
            <a:br>
              <a:rPr lang="en-US" u="sng">
                <a:solidFill>
                  <a:schemeClr val="hlink"/>
                </a:solidFill>
                <a:hlinkClick r:id="rId5"/>
              </a:rPr>
            </a:br>
            <a:r>
              <a:rPr lang="en-US" u="sng">
                <a:solidFill>
                  <a:schemeClr val="hlink"/>
                </a:solidFill>
                <a:hlinkClick r:id="rId6"/>
              </a:rPr>
              <a:t>transformers-gen-figurka-voyager-optimus-prime</a:t>
            </a:r>
            <a:endParaRPr/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8" name="Shape 1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9" name="Google Shape;1929;p149"/>
          <p:cNvSpPr txBox="1"/>
          <p:nvPr>
            <p:ph idx="4294967295"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/>
              <a:t>Transformers</a:t>
            </a:r>
            <a:endParaRPr/>
          </a:p>
        </p:txBody>
      </p:sp>
      <p:sp>
        <p:nvSpPr>
          <p:cNvPr id="1930" name="Google Shape;1930;p149"/>
          <p:cNvSpPr txBox="1"/>
          <p:nvPr/>
        </p:nvSpPr>
        <p:spPr>
          <a:xfrm>
            <a:off x="10592248" y="10844173"/>
            <a:ext cx="3841500" cy="216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7725" lIns="67725" spcFirstLastPara="1" rIns="67725" wrap="square" tIns="677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Figure credit: Christopher Olah</a:t>
            </a:r>
            <a:endParaRPr/>
          </a:p>
        </p:txBody>
      </p:sp>
      <p:sp>
        <p:nvSpPr>
          <p:cNvPr id="1931" name="Google Shape;1931;p149"/>
          <p:cNvSpPr txBox="1"/>
          <p:nvPr>
            <p:ph idx="12" type="sldNum"/>
          </p:nvPr>
        </p:nvSpPr>
        <p:spPr>
          <a:xfrm>
            <a:off x="10415352" y="6217625"/>
            <a:ext cx="16128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154</a:t>
            </a:r>
            <a:endParaRPr/>
          </a:p>
        </p:txBody>
      </p:sp>
      <p:graphicFrame>
        <p:nvGraphicFramePr>
          <p:cNvPr id="1932" name="Google Shape;1932;p149"/>
          <p:cNvGraphicFramePr/>
          <p:nvPr/>
        </p:nvGraphicFramePr>
        <p:xfrm>
          <a:off x="842463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{7605BA7A-3E15-4EE7-9963-05761346477F}</a:tableStyleId>
              </a:tblPr>
              <a:tblGrid>
                <a:gridCol w="1592700"/>
                <a:gridCol w="1049725"/>
                <a:gridCol w="938675"/>
                <a:gridCol w="2012175"/>
                <a:gridCol w="1210150"/>
                <a:gridCol w="1111375"/>
                <a:gridCol w="2592275"/>
              </a:tblGrid>
              <a:tr h="397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Why do we need RNN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dk1"/>
                          </a:solidFill>
                        </a:rPr>
                        <a:t>Simple RNNs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dk1"/>
                          </a:solidFill>
                        </a:rPr>
                        <a:t>Attention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How to derive gradients for RNNs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Better RNNs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/>
                        <a:t>Transformers</a:t>
                      </a:r>
                      <a:endParaRPr b="1"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Pre-trained Language Representation Models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  <p:pic>
        <p:nvPicPr>
          <p:cNvPr id="1933" name="Google Shape;1933;p1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6327" y="1552621"/>
            <a:ext cx="2954300" cy="2726826"/>
          </a:xfrm>
          <a:prstGeom prst="rect">
            <a:avLst/>
          </a:prstGeom>
          <a:noFill/>
          <a:ln>
            <a:noFill/>
          </a:ln>
        </p:spPr>
      </p:pic>
      <p:sp>
        <p:nvSpPr>
          <p:cNvPr id="1934" name="Google Shape;1934;p149"/>
          <p:cNvSpPr txBox="1"/>
          <p:nvPr/>
        </p:nvSpPr>
        <p:spPr>
          <a:xfrm>
            <a:off x="100775" y="1622725"/>
            <a:ext cx="77955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73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en-US" sz="2500"/>
              <a:t>Work well mostly in larger scale (50M+ params)</a:t>
            </a:r>
            <a:endParaRPr sz="2500"/>
          </a:p>
          <a:p>
            <a:pPr indent="-3873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en-US" sz="2500"/>
              <a:t>Require lots of data to train</a:t>
            </a:r>
            <a:endParaRPr sz="2500"/>
          </a:p>
        </p:txBody>
      </p:sp>
      <p:sp>
        <p:nvSpPr>
          <p:cNvPr id="1935" name="Google Shape;1935;p149"/>
          <p:cNvSpPr txBox="1"/>
          <p:nvPr/>
        </p:nvSpPr>
        <p:spPr>
          <a:xfrm>
            <a:off x="0" y="6217625"/>
            <a:ext cx="11009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</a:rPr>
              <a:t>Vaswani, A., Shazeer, N., Parmar, N., Uszkoreit, J., Jones, L., Gomez, A.N., Kaiser, Ł. and Polosukhin, I., 2017. Attention is all you need. In </a:t>
            </a:r>
            <a:r>
              <a:rPr i="1" lang="en-US" sz="1100">
                <a:solidFill>
                  <a:schemeClr val="dk1"/>
                </a:solidFill>
              </a:rPr>
              <a:t>Advances in neural information processing systems</a:t>
            </a:r>
            <a:r>
              <a:rPr lang="en-US" sz="1100">
                <a:solidFill>
                  <a:schemeClr val="dk1"/>
                </a:solidFill>
              </a:rPr>
              <a:t> (pp. 5998-6008).</a:t>
            </a:r>
            <a:endParaRPr/>
          </a:p>
        </p:txBody>
      </p:sp>
      <p:sp>
        <p:nvSpPr>
          <p:cNvPr id="1936" name="Google Shape;1936;p149"/>
          <p:cNvSpPr txBox="1"/>
          <p:nvPr/>
        </p:nvSpPr>
        <p:spPr>
          <a:xfrm>
            <a:off x="7973750" y="4584350"/>
            <a:ext cx="7107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Image source: </a:t>
            </a:r>
            <a:r>
              <a:rPr lang="en-US" u="sng">
                <a:solidFill>
                  <a:schemeClr val="hlink"/>
                </a:solidFill>
                <a:hlinkClick r:id="rId4"/>
              </a:rPr>
              <a:t>https://www.mall.cz/figurky/</a:t>
            </a:r>
            <a:br>
              <a:rPr lang="en-US" u="sng">
                <a:solidFill>
                  <a:schemeClr val="hlink"/>
                </a:solidFill>
                <a:hlinkClick r:id="rId5"/>
              </a:rPr>
            </a:br>
            <a:r>
              <a:rPr lang="en-US" u="sng">
                <a:solidFill>
                  <a:schemeClr val="hlink"/>
                </a:solidFill>
                <a:hlinkClick r:id="rId6"/>
              </a:rPr>
              <a:t>transformers-gen-figurka-voyager-optimus-prime</a:t>
            </a:r>
            <a:endParaRPr/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0" name="Shape 1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1" name="Google Shape;1941;p1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71267" y="1542825"/>
            <a:ext cx="4148892" cy="4488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2" name="Google Shape;1942;p1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71267" y="1542812"/>
            <a:ext cx="4148892" cy="4488965"/>
          </a:xfrm>
          <a:prstGeom prst="rect">
            <a:avLst/>
          </a:prstGeom>
          <a:noFill/>
          <a:ln>
            <a:noFill/>
          </a:ln>
        </p:spPr>
      </p:pic>
      <p:sp>
        <p:nvSpPr>
          <p:cNvPr id="1943" name="Google Shape;1943;p150"/>
          <p:cNvSpPr txBox="1"/>
          <p:nvPr>
            <p:ph idx="4294967295"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/>
              <a:t>General Attention</a:t>
            </a:r>
            <a:endParaRPr/>
          </a:p>
        </p:txBody>
      </p:sp>
      <p:cxnSp>
        <p:nvCxnSpPr>
          <p:cNvPr id="1944" name="Google Shape;1944;p150"/>
          <p:cNvCxnSpPr/>
          <p:nvPr/>
        </p:nvCxnSpPr>
        <p:spPr>
          <a:xfrm flipH="1">
            <a:off x="7075136" y="3292642"/>
            <a:ext cx="1163700" cy="168600"/>
          </a:xfrm>
          <a:prstGeom prst="straightConnector1">
            <a:avLst/>
          </a:prstGeom>
          <a:noFill/>
          <a:ln cap="flat" cmpd="sng" w="9525">
            <a:solidFill>
              <a:srgbClr val="0000FF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945" name="Google Shape;1945;p150"/>
          <p:cNvSpPr txBox="1"/>
          <p:nvPr/>
        </p:nvSpPr>
        <p:spPr>
          <a:xfrm>
            <a:off x="6236581" y="3405646"/>
            <a:ext cx="1296900" cy="4617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-30658" l="-7038" r="0" t="-10668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cxnSp>
        <p:nvCxnSpPr>
          <p:cNvPr id="1946" name="Google Shape;1946;p150"/>
          <p:cNvCxnSpPr/>
          <p:nvPr/>
        </p:nvCxnSpPr>
        <p:spPr>
          <a:xfrm rot="10800000">
            <a:off x="6483801" y="4932220"/>
            <a:ext cx="933000" cy="0"/>
          </a:xfrm>
          <a:prstGeom prst="straightConnector1">
            <a:avLst/>
          </a:prstGeom>
          <a:noFill/>
          <a:ln cap="flat" cmpd="sng" w="9525">
            <a:solidFill>
              <a:srgbClr val="00B05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947" name="Google Shape;1947;p150"/>
          <p:cNvSpPr txBox="1"/>
          <p:nvPr/>
        </p:nvSpPr>
        <p:spPr>
          <a:xfrm>
            <a:off x="5479093" y="4701384"/>
            <a:ext cx="1004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Keys K</a:t>
            </a:r>
            <a:endParaRPr/>
          </a:p>
        </p:txBody>
      </p:sp>
      <p:cxnSp>
        <p:nvCxnSpPr>
          <p:cNvPr id="1948" name="Google Shape;1948;p150"/>
          <p:cNvCxnSpPr>
            <a:endCxn id="1949" idx="3"/>
          </p:cNvCxnSpPr>
          <p:nvPr/>
        </p:nvCxnSpPr>
        <p:spPr>
          <a:xfrm flipH="1">
            <a:off x="5833173" y="5692047"/>
            <a:ext cx="1583700" cy="501600"/>
          </a:xfrm>
          <a:prstGeom prst="straightConnector1">
            <a:avLst/>
          </a:prstGeom>
          <a:noFill/>
          <a:ln cap="flat" cmpd="sng" w="1587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949" name="Google Shape;1949;p150"/>
          <p:cNvSpPr txBox="1"/>
          <p:nvPr/>
        </p:nvSpPr>
        <p:spPr>
          <a:xfrm>
            <a:off x="4559373" y="5962797"/>
            <a:ext cx="1273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Values V</a:t>
            </a:r>
            <a:endParaRPr/>
          </a:p>
        </p:txBody>
      </p:sp>
      <p:sp>
        <p:nvSpPr>
          <p:cNvPr id="1950" name="Google Shape;1950;p150"/>
          <p:cNvSpPr txBox="1"/>
          <p:nvPr>
            <p:ph idx="12" type="sldNum"/>
          </p:nvPr>
        </p:nvSpPr>
        <p:spPr>
          <a:xfrm>
            <a:off x="10415352" y="6217625"/>
            <a:ext cx="16128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154</a:t>
            </a:r>
            <a:endParaRPr/>
          </a:p>
        </p:txBody>
      </p:sp>
      <p:sp>
        <p:nvSpPr>
          <p:cNvPr id="1951" name="Google Shape;1951;p150"/>
          <p:cNvSpPr txBox="1"/>
          <p:nvPr/>
        </p:nvSpPr>
        <p:spPr>
          <a:xfrm>
            <a:off x="415600" y="1739050"/>
            <a:ext cx="6595500" cy="42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FF0000"/>
                </a:solidFill>
              </a:rPr>
              <a:t>Adaptive representation in every step </a:t>
            </a:r>
            <a:r>
              <a:rPr b="1" lang="en-US" sz="1900">
                <a:solidFill>
                  <a:srgbClr val="FF0000"/>
                </a:solidFill>
              </a:rPr>
              <a:t>t</a:t>
            </a:r>
            <a:endParaRPr b="1" sz="19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solidFill>
                  <a:srgbClr val="FF0000"/>
                </a:solidFill>
              </a:rPr>
              <a:t>E: </a:t>
            </a:r>
            <a:r>
              <a:rPr lang="en-US" sz="1900">
                <a:solidFill>
                  <a:srgbClr val="FF0000"/>
                </a:solidFill>
              </a:rPr>
              <a:t>d x L</a:t>
            </a:r>
            <a:r>
              <a:rPr b="1" lang="en-US" sz="1900">
                <a:solidFill>
                  <a:srgbClr val="FF0000"/>
                </a:solidFill>
              </a:rPr>
              <a:t> </a:t>
            </a:r>
            <a:r>
              <a:rPr lang="en-US" sz="1900">
                <a:solidFill>
                  <a:srgbClr val="FF0000"/>
                </a:solidFill>
              </a:rPr>
              <a:t>matrix of</a:t>
            </a:r>
            <a:r>
              <a:rPr b="1" lang="en-US" sz="1900">
                <a:solidFill>
                  <a:srgbClr val="FF0000"/>
                </a:solidFill>
              </a:rPr>
              <a:t> </a:t>
            </a:r>
            <a:r>
              <a:rPr lang="en-US" sz="1900">
                <a:solidFill>
                  <a:srgbClr val="FF0000"/>
                </a:solidFill>
              </a:rPr>
              <a:t>encodings from encoder</a:t>
            </a:r>
            <a:endParaRPr sz="19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solidFill>
                  <a:srgbClr val="FF0000"/>
                </a:solidFill>
              </a:rPr>
              <a:t>h</a:t>
            </a:r>
            <a:r>
              <a:rPr b="1" baseline="-25000" lang="en-US" sz="1900">
                <a:solidFill>
                  <a:srgbClr val="FF0000"/>
                </a:solidFill>
              </a:rPr>
              <a:t>t</a:t>
            </a:r>
            <a:r>
              <a:rPr b="1" lang="en-US" sz="1900">
                <a:solidFill>
                  <a:srgbClr val="FF0000"/>
                </a:solidFill>
              </a:rPr>
              <a:t>: </a:t>
            </a:r>
            <a:r>
              <a:rPr lang="en-US" sz="1900">
                <a:solidFill>
                  <a:srgbClr val="FF0000"/>
                </a:solidFill>
              </a:rPr>
              <a:t>d x 1 hidden vector in t-th step from decoder</a:t>
            </a:r>
            <a:endParaRPr sz="19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b="1" lang="en-US" sz="1900">
                <a:solidFill>
                  <a:srgbClr val="FF0000"/>
                </a:solidFill>
              </a:rPr>
            </a:br>
            <a:endParaRPr b="1" sz="19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solidFill>
                  <a:srgbClr val="FF0000"/>
                </a:solidFill>
              </a:rPr>
              <a:t>K = W</a:t>
            </a:r>
            <a:r>
              <a:rPr b="1" baseline="-25000" lang="en-US" sz="1900">
                <a:solidFill>
                  <a:srgbClr val="FF0000"/>
                </a:solidFill>
              </a:rPr>
              <a:t>1</a:t>
            </a:r>
            <a:r>
              <a:rPr b="1" lang="en-US" sz="1900">
                <a:solidFill>
                  <a:srgbClr val="FF0000"/>
                </a:solidFill>
              </a:rPr>
              <a:t>E </a:t>
            </a:r>
            <a:endParaRPr b="1" sz="19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solidFill>
                  <a:srgbClr val="FF0000"/>
                </a:solidFill>
              </a:rPr>
              <a:t>V = W</a:t>
            </a:r>
            <a:r>
              <a:rPr b="1" baseline="-25000" lang="en-US" sz="1900">
                <a:solidFill>
                  <a:srgbClr val="FF0000"/>
                </a:solidFill>
              </a:rPr>
              <a:t>2</a:t>
            </a:r>
            <a:r>
              <a:rPr b="1" lang="en-US" sz="1900">
                <a:solidFill>
                  <a:srgbClr val="FF0000"/>
                </a:solidFill>
              </a:rPr>
              <a:t>E</a:t>
            </a:r>
            <a:endParaRPr b="1" sz="19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solidFill>
                  <a:srgbClr val="FF0000"/>
                </a:solidFill>
              </a:rPr>
              <a:t>q</a:t>
            </a:r>
            <a:r>
              <a:rPr b="1" baseline="-25000" lang="en-US" sz="1900">
                <a:solidFill>
                  <a:srgbClr val="FF0000"/>
                </a:solidFill>
              </a:rPr>
              <a:t>t</a:t>
            </a:r>
            <a:r>
              <a:rPr b="1" lang="en-US" sz="1900">
                <a:solidFill>
                  <a:srgbClr val="FF0000"/>
                </a:solidFill>
              </a:rPr>
              <a:t>=h</a:t>
            </a:r>
            <a:r>
              <a:rPr b="1" baseline="-25000" lang="en-US" sz="1900">
                <a:solidFill>
                  <a:srgbClr val="FF0000"/>
                </a:solidFill>
              </a:rPr>
              <a:t>t</a:t>
            </a:r>
            <a:br>
              <a:rPr b="1" baseline="-25000" lang="en-US" sz="1900">
                <a:solidFill>
                  <a:srgbClr val="FF0000"/>
                </a:solidFill>
              </a:rPr>
            </a:br>
            <a:endParaRPr b="1" sz="19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solidFill>
                  <a:srgbClr val="FF0000"/>
                </a:solidFill>
              </a:rPr>
              <a:t>a</a:t>
            </a:r>
            <a:r>
              <a:rPr b="1" baseline="-25000" lang="en-US" sz="1900">
                <a:solidFill>
                  <a:srgbClr val="FF0000"/>
                </a:solidFill>
              </a:rPr>
              <a:t>t</a:t>
            </a:r>
            <a:r>
              <a:rPr b="1" baseline="30000" lang="en-US" sz="1900">
                <a:solidFill>
                  <a:srgbClr val="FF0000"/>
                </a:solidFill>
              </a:rPr>
              <a:t>T</a:t>
            </a:r>
            <a:r>
              <a:rPr lang="en-US" sz="1900">
                <a:solidFill>
                  <a:srgbClr val="FF0000"/>
                </a:solidFill>
              </a:rPr>
              <a:t> = softmax(</a:t>
            </a:r>
            <a:r>
              <a:rPr b="1" lang="en-US" sz="1900">
                <a:solidFill>
                  <a:srgbClr val="FF0000"/>
                </a:solidFill>
              </a:rPr>
              <a:t>q</a:t>
            </a:r>
            <a:r>
              <a:rPr b="1" baseline="-25000" lang="en-US" sz="1900">
                <a:solidFill>
                  <a:srgbClr val="FF0000"/>
                </a:solidFill>
              </a:rPr>
              <a:t>t</a:t>
            </a:r>
            <a:r>
              <a:rPr baseline="30000" lang="en-US" sz="1900">
                <a:solidFill>
                  <a:srgbClr val="FF0000"/>
                </a:solidFill>
              </a:rPr>
              <a:t>T</a:t>
            </a:r>
            <a:r>
              <a:rPr b="1" lang="en-US" sz="1900">
                <a:solidFill>
                  <a:srgbClr val="FF0000"/>
                </a:solidFill>
              </a:rPr>
              <a:t>K</a:t>
            </a:r>
            <a:r>
              <a:rPr baseline="30000" lang="en-US" sz="1900">
                <a:solidFill>
                  <a:srgbClr val="FF0000"/>
                </a:solidFill>
              </a:rPr>
              <a:t>T</a:t>
            </a:r>
            <a:r>
              <a:rPr lang="en-US" sz="1900">
                <a:solidFill>
                  <a:srgbClr val="FF0000"/>
                </a:solidFill>
              </a:rPr>
              <a:t>)</a:t>
            </a:r>
            <a:br>
              <a:rPr b="1" lang="en-US" sz="1900">
                <a:solidFill>
                  <a:srgbClr val="FF0000"/>
                </a:solidFill>
              </a:rPr>
            </a:br>
            <a:r>
              <a:rPr b="1" lang="en-US" sz="1900">
                <a:solidFill>
                  <a:srgbClr val="FF0000"/>
                </a:solidFill>
              </a:rPr>
              <a:t>c</a:t>
            </a:r>
            <a:r>
              <a:rPr b="1" baseline="-25000" lang="en-US" sz="1900">
                <a:solidFill>
                  <a:srgbClr val="FF0000"/>
                </a:solidFill>
              </a:rPr>
              <a:t>t</a:t>
            </a:r>
            <a:r>
              <a:rPr lang="en-US" sz="1900">
                <a:solidFill>
                  <a:srgbClr val="FF0000"/>
                </a:solidFill>
              </a:rPr>
              <a:t> = </a:t>
            </a:r>
            <a:r>
              <a:rPr b="1" lang="en-US" sz="1900">
                <a:solidFill>
                  <a:srgbClr val="FF0000"/>
                </a:solidFill>
              </a:rPr>
              <a:t>Va</a:t>
            </a:r>
            <a:r>
              <a:rPr b="1" baseline="-25000" lang="en-US" sz="1900">
                <a:solidFill>
                  <a:srgbClr val="FF0000"/>
                </a:solidFill>
              </a:rPr>
              <a:t>t</a:t>
            </a:r>
            <a:r>
              <a:rPr b="1" lang="en-US" sz="1900">
                <a:solidFill>
                  <a:srgbClr val="FF0000"/>
                </a:solidFill>
              </a:rPr>
              <a:t> </a:t>
            </a:r>
            <a:r>
              <a:rPr lang="en-US" sz="1900">
                <a:solidFill>
                  <a:srgbClr val="38761D"/>
                </a:solidFill>
              </a:rPr>
              <a:t>// sentence embedding for step t</a:t>
            </a:r>
            <a:endParaRPr sz="1900">
              <a:solidFill>
                <a:srgbClr val="38761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solidFill>
                <a:srgbClr val="38761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solidFill>
                  <a:srgbClr val="38761D"/>
                </a:solidFill>
              </a:rPr>
              <a:t>p(w</a:t>
            </a:r>
            <a:r>
              <a:rPr b="1" baseline="-25000" lang="en-US" sz="1900">
                <a:solidFill>
                  <a:srgbClr val="38761D"/>
                </a:solidFill>
              </a:rPr>
              <a:t>t</a:t>
            </a:r>
            <a:r>
              <a:rPr b="1" lang="en-US" sz="1900">
                <a:solidFill>
                  <a:srgbClr val="38761D"/>
                </a:solidFill>
              </a:rPr>
              <a:t>|w</a:t>
            </a:r>
            <a:r>
              <a:rPr b="1" baseline="-25000" lang="en-US" sz="1900">
                <a:solidFill>
                  <a:srgbClr val="38761D"/>
                </a:solidFill>
              </a:rPr>
              <a:t>i&lt;t</a:t>
            </a:r>
            <a:r>
              <a:rPr b="1" lang="en-US" sz="1900">
                <a:solidFill>
                  <a:srgbClr val="38761D"/>
                </a:solidFill>
              </a:rPr>
              <a:t>) = softmax(W[</a:t>
            </a:r>
            <a:r>
              <a:rPr b="1" lang="en-US" sz="1900">
                <a:solidFill>
                  <a:srgbClr val="FF0000"/>
                </a:solidFill>
              </a:rPr>
              <a:t>q</a:t>
            </a:r>
            <a:r>
              <a:rPr b="1" baseline="-25000" lang="en-US" sz="1900">
                <a:solidFill>
                  <a:srgbClr val="FF0000"/>
                </a:solidFill>
              </a:rPr>
              <a:t>t</a:t>
            </a:r>
            <a:r>
              <a:rPr b="1" lang="en-US" sz="1900">
                <a:solidFill>
                  <a:srgbClr val="FF0000"/>
                </a:solidFill>
              </a:rPr>
              <a:t>;c</a:t>
            </a:r>
            <a:r>
              <a:rPr b="1" baseline="-25000" lang="en-US" sz="1900">
                <a:solidFill>
                  <a:srgbClr val="FF0000"/>
                </a:solidFill>
              </a:rPr>
              <a:t>t</a:t>
            </a:r>
            <a:r>
              <a:rPr b="1" lang="en-US" sz="1900">
                <a:solidFill>
                  <a:srgbClr val="38761D"/>
                </a:solidFill>
              </a:rPr>
              <a:t>] + b) </a:t>
            </a:r>
            <a:r>
              <a:rPr lang="en-US" sz="1900">
                <a:solidFill>
                  <a:srgbClr val="38761D"/>
                </a:solidFill>
              </a:rPr>
              <a:t>// per word probabilities</a:t>
            </a:r>
            <a:endParaRPr b="1" sz="1900">
              <a:solidFill>
                <a:srgbClr val="38761D"/>
              </a:solidFill>
            </a:endParaRPr>
          </a:p>
        </p:txBody>
      </p:sp>
      <p:graphicFrame>
        <p:nvGraphicFramePr>
          <p:cNvPr id="1952" name="Google Shape;1952;p150"/>
          <p:cNvGraphicFramePr/>
          <p:nvPr/>
        </p:nvGraphicFramePr>
        <p:xfrm>
          <a:off x="842463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{7605BA7A-3E15-4EE7-9963-05761346477F}</a:tableStyleId>
              </a:tblPr>
              <a:tblGrid>
                <a:gridCol w="1592700"/>
                <a:gridCol w="1049725"/>
                <a:gridCol w="938675"/>
                <a:gridCol w="2012175"/>
                <a:gridCol w="1210150"/>
                <a:gridCol w="1111375"/>
                <a:gridCol w="2592275"/>
              </a:tblGrid>
              <a:tr h="397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Why do we need RNN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dk1"/>
                          </a:solidFill>
                        </a:rPr>
                        <a:t>Simple RNNs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dk1"/>
                          </a:solidFill>
                        </a:rPr>
                        <a:t>Attention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How to derive gradients for RNNs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Better RNNs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/>
                        <a:t>Transformers</a:t>
                      </a:r>
                      <a:endParaRPr b="1"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Pre-trained Language Representation Models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7" name="Shape 1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8" name="Google Shape;1958;p151"/>
          <p:cNvSpPr txBox="1"/>
          <p:nvPr>
            <p:ph idx="4294967295"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Transformers: Self-Attention</a:t>
            </a:r>
            <a:endParaRPr/>
          </a:p>
        </p:txBody>
      </p:sp>
      <p:sp>
        <p:nvSpPr>
          <p:cNvPr id="1959" name="Google Shape;1959;p151"/>
          <p:cNvSpPr txBox="1"/>
          <p:nvPr>
            <p:ph idx="12" type="sldNum"/>
          </p:nvPr>
        </p:nvSpPr>
        <p:spPr>
          <a:xfrm>
            <a:off x="10415352" y="6217625"/>
            <a:ext cx="16128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154</a:t>
            </a:r>
            <a:endParaRPr/>
          </a:p>
        </p:txBody>
      </p:sp>
      <p:pic>
        <p:nvPicPr>
          <p:cNvPr id="1960" name="Google Shape;1960;p151"/>
          <p:cNvPicPr preferRelativeResize="0"/>
          <p:nvPr/>
        </p:nvPicPr>
        <p:blipFill rotWithShape="1">
          <a:blip r:embed="rId3">
            <a:alphaModFix/>
          </a:blip>
          <a:srcRect b="0" l="0" r="44809" t="64297"/>
          <a:stretch/>
        </p:blipFill>
        <p:spPr>
          <a:xfrm>
            <a:off x="854975" y="4683049"/>
            <a:ext cx="2975550" cy="1662625"/>
          </a:xfrm>
          <a:prstGeom prst="rect">
            <a:avLst/>
          </a:prstGeom>
          <a:noFill/>
          <a:ln>
            <a:noFill/>
          </a:ln>
        </p:spPr>
      </p:pic>
      <p:sp>
        <p:nvSpPr>
          <p:cNvPr id="1961" name="Google Shape;1961;p151"/>
          <p:cNvSpPr/>
          <p:nvPr/>
        </p:nvSpPr>
        <p:spPr>
          <a:xfrm>
            <a:off x="5179061" y="1967049"/>
            <a:ext cx="3915000" cy="5289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2" name="Google Shape;1962;p151"/>
          <p:cNvSpPr/>
          <p:nvPr/>
        </p:nvSpPr>
        <p:spPr>
          <a:xfrm>
            <a:off x="483179" y="1657128"/>
            <a:ext cx="3915000" cy="31965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3" name="Google Shape;1963;p151"/>
          <p:cNvSpPr/>
          <p:nvPr/>
        </p:nvSpPr>
        <p:spPr>
          <a:xfrm>
            <a:off x="1119939" y="4243591"/>
            <a:ext cx="252000" cy="7635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4" name="Google Shape;1964;p151"/>
          <p:cNvSpPr/>
          <p:nvPr/>
        </p:nvSpPr>
        <p:spPr>
          <a:xfrm>
            <a:off x="1906258" y="4246129"/>
            <a:ext cx="252000" cy="7635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5" name="Google Shape;1965;p151"/>
          <p:cNvSpPr/>
          <p:nvPr/>
        </p:nvSpPr>
        <p:spPr>
          <a:xfrm>
            <a:off x="2660412" y="4242208"/>
            <a:ext cx="252000" cy="7635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6" name="Google Shape;1966;p151"/>
          <p:cNvSpPr/>
          <p:nvPr/>
        </p:nvSpPr>
        <p:spPr>
          <a:xfrm>
            <a:off x="3429062" y="4242208"/>
            <a:ext cx="252000" cy="7635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967" name="Google Shape;1967;p151"/>
          <p:cNvCxnSpPr/>
          <p:nvPr/>
        </p:nvCxnSpPr>
        <p:spPr>
          <a:xfrm rot="10800000">
            <a:off x="993095" y="3609379"/>
            <a:ext cx="411000" cy="1018500"/>
          </a:xfrm>
          <a:prstGeom prst="straightConnector1">
            <a:avLst/>
          </a:prstGeom>
          <a:noFill/>
          <a:ln cap="flat" cmpd="sng" w="9525">
            <a:solidFill>
              <a:srgbClr val="0000FF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968" name="Google Shape;1968;p151"/>
          <p:cNvCxnSpPr/>
          <p:nvPr/>
        </p:nvCxnSpPr>
        <p:spPr>
          <a:xfrm rot="10800000">
            <a:off x="2099743" y="3671234"/>
            <a:ext cx="30000" cy="962400"/>
          </a:xfrm>
          <a:prstGeom prst="straightConnector1">
            <a:avLst/>
          </a:prstGeom>
          <a:noFill/>
          <a:ln cap="flat" cmpd="sng" w="9525">
            <a:solidFill>
              <a:srgbClr val="00B05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969" name="Google Shape;1969;p151"/>
          <p:cNvSpPr txBox="1"/>
          <p:nvPr/>
        </p:nvSpPr>
        <p:spPr>
          <a:xfrm>
            <a:off x="1612393" y="3198159"/>
            <a:ext cx="1004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Keys K</a:t>
            </a:r>
            <a:endParaRPr/>
          </a:p>
        </p:txBody>
      </p:sp>
      <p:cxnSp>
        <p:nvCxnSpPr>
          <p:cNvPr id="1970" name="Google Shape;1970;p151"/>
          <p:cNvCxnSpPr>
            <a:stCxn id="1965" idx="3"/>
          </p:cNvCxnSpPr>
          <p:nvPr/>
        </p:nvCxnSpPr>
        <p:spPr>
          <a:xfrm flipH="1" rot="10800000">
            <a:off x="2912412" y="3769858"/>
            <a:ext cx="520200" cy="854100"/>
          </a:xfrm>
          <a:prstGeom prst="straightConnector1">
            <a:avLst/>
          </a:prstGeom>
          <a:noFill/>
          <a:ln cap="flat" cmpd="sng" w="1587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971" name="Google Shape;1971;p151"/>
          <p:cNvSpPr txBox="1"/>
          <p:nvPr/>
        </p:nvSpPr>
        <p:spPr>
          <a:xfrm>
            <a:off x="3124373" y="3198147"/>
            <a:ext cx="1273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Values V</a:t>
            </a:r>
            <a:endParaRPr/>
          </a:p>
        </p:txBody>
      </p:sp>
      <p:sp>
        <p:nvSpPr>
          <p:cNvPr id="1972" name="Google Shape;1972;p151"/>
          <p:cNvSpPr txBox="1"/>
          <p:nvPr/>
        </p:nvSpPr>
        <p:spPr>
          <a:xfrm>
            <a:off x="113104" y="3092500"/>
            <a:ext cx="1587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Queries Q</a:t>
            </a:r>
            <a:endParaRPr>
              <a:solidFill>
                <a:srgbClr val="0000FF"/>
              </a:solidFill>
            </a:endParaRPr>
          </a:p>
        </p:txBody>
      </p:sp>
      <p:sp>
        <p:nvSpPr>
          <p:cNvPr id="1973" name="Google Shape;1973;p151"/>
          <p:cNvSpPr txBox="1"/>
          <p:nvPr/>
        </p:nvSpPr>
        <p:spPr>
          <a:xfrm>
            <a:off x="4296400" y="5164325"/>
            <a:ext cx="322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4" name="Google Shape;1974;p151"/>
          <p:cNvSpPr txBox="1"/>
          <p:nvPr/>
        </p:nvSpPr>
        <p:spPr>
          <a:xfrm>
            <a:off x="255175" y="1356875"/>
            <a:ext cx="4923900" cy="164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solidFill>
                  <a:srgbClr val="FF0000"/>
                </a:solidFill>
              </a:rPr>
              <a:t>E: </a:t>
            </a:r>
            <a:r>
              <a:rPr lang="en-US" sz="1900">
                <a:solidFill>
                  <a:srgbClr val="FF0000"/>
                </a:solidFill>
              </a:rPr>
              <a:t>Lxd</a:t>
            </a:r>
            <a:r>
              <a:rPr b="1" lang="en-US" sz="1900">
                <a:solidFill>
                  <a:srgbClr val="FF0000"/>
                </a:solidFill>
              </a:rPr>
              <a:t> </a:t>
            </a:r>
            <a:r>
              <a:rPr lang="en-US" sz="1900">
                <a:solidFill>
                  <a:srgbClr val="FF0000"/>
                </a:solidFill>
              </a:rPr>
              <a:t>matrix of</a:t>
            </a:r>
            <a:r>
              <a:rPr b="1" lang="en-US" sz="1900">
                <a:solidFill>
                  <a:srgbClr val="FF0000"/>
                </a:solidFill>
              </a:rPr>
              <a:t> </a:t>
            </a:r>
            <a:r>
              <a:rPr lang="en-US" sz="1900">
                <a:solidFill>
                  <a:srgbClr val="FF0000"/>
                </a:solidFill>
              </a:rPr>
              <a:t>inputs</a:t>
            </a:r>
            <a:endParaRPr sz="19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solidFill>
                  <a:srgbClr val="FF0000"/>
                </a:solidFill>
              </a:rPr>
              <a:t>Q = W</a:t>
            </a:r>
            <a:r>
              <a:rPr b="1" baseline="-25000" lang="en-US" sz="1900">
                <a:solidFill>
                  <a:srgbClr val="FF0000"/>
                </a:solidFill>
              </a:rPr>
              <a:t>q</a:t>
            </a:r>
            <a:r>
              <a:rPr b="1" lang="en-US" sz="1900">
                <a:solidFill>
                  <a:srgbClr val="FF0000"/>
                </a:solidFill>
              </a:rPr>
              <a:t>E </a:t>
            </a:r>
            <a:endParaRPr b="1" sz="19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solidFill>
                  <a:srgbClr val="FF0000"/>
                </a:solidFill>
              </a:rPr>
              <a:t>K = W</a:t>
            </a:r>
            <a:r>
              <a:rPr b="1" baseline="-25000" lang="en-US" sz="1900">
                <a:solidFill>
                  <a:srgbClr val="FF0000"/>
                </a:solidFill>
              </a:rPr>
              <a:t>k</a:t>
            </a:r>
            <a:r>
              <a:rPr b="1" lang="en-US" sz="1900">
                <a:solidFill>
                  <a:srgbClr val="FF0000"/>
                </a:solidFill>
              </a:rPr>
              <a:t>E </a:t>
            </a:r>
            <a:endParaRPr b="1" sz="19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solidFill>
                  <a:srgbClr val="FF0000"/>
                </a:solidFill>
              </a:rPr>
              <a:t>V = W</a:t>
            </a:r>
            <a:r>
              <a:rPr b="1" baseline="-25000" lang="en-US" sz="1900">
                <a:solidFill>
                  <a:srgbClr val="FF0000"/>
                </a:solidFill>
              </a:rPr>
              <a:t>v</a:t>
            </a:r>
            <a:r>
              <a:rPr b="1" lang="en-US" sz="1900">
                <a:solidFill>
                  <a:srgbClr val="FF0000"/>
                </a:solidFill>
              </a:rPr>
              <a:t>E</a:t>
            </a:r>
            <a:endParaRPr b="1" sz="1900">
              <a:solidFill>
                <a:srgbClr val="FF0000"/>
              </a:solidFill>
            </a:endParaRPr>
          </a:p>
        </p:txBody>
      </p:sp>
      <p:sp>
        <p:nvSpPr>
          <p:cNvPr id="1975" name="Google Shape;1975;p151"/>
          <p:cNvSpPr txBox="1"/>
          <p:nvPr/>
        </p:nvSpPr>
        <p:spPr>
          <a:xfrm>
            <a:off x="5263050" y="2252075"/>
            <a:ext cx="709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6" name="Google Shape;1976;p151"/>
          <p:cNvSpPr txBox="1"/>
          <p:nvPr/>
        </p:nvSpPr>
        <p:spPr>
          <a:xfrm>
            <a:off x="5444025" y="2174675"/>
            <a:ext cx="71079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00"/>
              <a:t>C = </a:t>
            </a:r>
            <a:r>
              <a:rPr b="1" lang="en-US" sz="2600"/>
              <a:t>AV</a:t>
            </a:r>
            <a:r>
              <a:rPr lang="en-US" sz="2600"/>
              <a:t> </a:t>
            </a:r>
            <a:r>
              <a:rPr lang="en-US" sz="2600">
                <a:solidFill>
                  <a:srgbClr val="888888"/>
                </a:solidFill>
              </a:rPr>
              <a:t>// L x d matrix</a:t>
            </a:r>
            <a:endParaRPr sz="2600">
              <a:solidFill>
                <a:srgbClr val="88888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00"/>
              <a:t>O</a:t>
            </a:r>
            <a:r>
              <a:rPr lang="en-US" sz="2600"/>
              <a:t> = </a:t>
            </a:r>
            <a:r>
              <a:rPr b="1" lang="en-US" sz="2600"/>
              <a:t>W</a:t>
            </a:r>
            <a:r>
              <a:rPr b="1" baseline="-25000" lang="en-US" sz="2600"/>
              <a:t>o</a:t>
            </a:r>
            <a:r>
              <a:rPr b="1" lang="en-US" sz="2600"/>
              <a:t>C</a:t>
            </a:r>
            <a:r>
              <a:rPr lang="en-US" sz="2600"/>
              <a:t> </a:t>
            </a:r>
            <a:r>
              <a:rPr lang="en-US" sz="2600">
                <a:solidFill>
                  <a:srgbClr val="888888"/>
                </a:solidFill>
              </a:rPr>
              <a:t>// output matrix of self-attention</a:t>
            </a:r>
            <a:endParaRPr sz="2600">
              <a:solidFill>
                <a:srgbClr val="888888"/>
              </a:solidFill>
            </a:endParaRPr>
          </a:p>
        </p:txBody>
      </p:sp>
      <p:pic>
        <p:nvPicPr>
          <p:cNvPr id="1977" name="Google Shape;1977;p1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69600" y="3712475"/>
            <a:ext cx="2932377" cy="25800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8" name="Google Shape;1978;p151"/>
          <p:cNvPicPr preferRelativeResize="0"/>
          <p:nvPr/>
        </p:nvPicPr>
        <p:blipFill rotWithShape="1">
          <a:blip r:embed="rId5">
            <a:alphaModFix/>
          </a:blip>
          <a:srcRect b="5444" l="28968" r="44766" t="69138"/>
          <a:stretch/>
        </p:blipFill>
        <p:spPr>
          <a:xfrm>
            <a:off x="5302050" y="3796563"/>
            <a:ext cx="1587900" cy="1662626"/>
          </a:xfrm>
          <a:prstGeom prst="rect">
            <a:avLst/>
          </a:prstGeom>
          <a:noFill/>
          <a:ln>
            <a:noFill/>
          </a:ln>
        </p:spPr>
      </p:pic>
      <p:sp>
        <p:nvSpPr>
          <p:cNvPr id="1979" name="Google Shape;1979;p151"/>
          <p:cNvSpPr txBox="1"/>
          <p:nvPr/>
        </p:nvSpPr>
        <p:spPr>
          <a:xfrm>
            <a:off x="5444025" y="1752275"/>
            <a:ext cx="50739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00">
                <a:solidFill>
                  <a:schemeClr val="dk1"/>
                </a:solidFill>
              </a:rPr>
              <a:t>A = </a:t>
            </a:r>
            <a:r>
              <a:rPr lang="en-US" sz="2600">
                <a:solidFill>
                  <a:schemeClr val="dk1"/>
                </a:solidFill>
              </a:rPr>
              <a:t>softmax(</a:t>
            </a:r>
            <a:r>
              <a:rPr b="1" lang="en-US" sz="2600">
                <a:solidFill>
                  <a:schemeClr val="dk1"/>
                </a:solidFill>
              </a:rPr>
              <a:t>QK</a:t>
            </a:r>
            <a:r>
              <a:rPr b="1" baseline="30000" lang="en-US" sz="2600">
                <a:solidFill>
                  <a:schemeClr val="dk1"/>
                </a:solidFill>
              </a:rPr>
              <a:t>T</a:t>
            </a:r>
            <a:r>
              <a:rPr lang="en-US" sz="2600">
                <a:solidFill>
                  <a:schemeClr val="dk1"/>
                </a:solidFill>
              </a:rPr>
              <a:t>) </a:t>
            </a:r>
            <a:r>
              <a:rPr lang="en-US" sz="2600">
                <a:solidFill>
                  <a:srgbClr val="888888"/>
                </a:solidFill>
              </a:rPr>
              <a:t>// LxL matrix</a:t>
            </a:r>
            <a:endParaRPr sz="2600">
              <a:solidFill>
                <a:srgbClr val="888888"/>
              </a:solidFill>
            </a:endParaRPr>
          </a:p>
        </p:txBody>
      </p:sp>
      <p:sp>
        <p:nvSpPr>
          <p:cNvPr id="1980" name="Google Shape;1980;p151"/>
          <p:cNvSpPr txBox="1"/>
          <p:nvPr/>
        </p:nvSpPr>
        <p:spPr>
          <a:xfrm>
            <a:off x="6889950" y="6345675"/>
            <a:ext cx="7107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source: https://github.com/jessevig/bertviz</a:t>
            </a:r>
            <a:endParaRPr/>
          </a:p>
        </p:txBody>
      </p:sp>
      <p:graphicFrame>
        <p:nvGraphicFramePr>
          <p:cNvPr id="1981" name="Google Shape;1981;p151"/>
          <p:cNvGraphicFramePr/>
          <p:nvPr/>
        </p:nvGraphicFramePr>
        <p:xfrm>
          <a:off x="842463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{7605BA7A-3E15-4EE7-9963-05761346477F}</a:tableStyleId>
              </a:tblPr>
              <a:tblGrid>
                <a:gridCol w="1592700"/>
                <a:gridCol w="1049725"/>
                <a:gridCol w="938675"/>
                <a:gridCol w="2012175"/>
                <a:gridCol w="1210150"/>
                <a:gridCol w="1111375"/>
                <a:gridCol w="2592275"/>
              </a:tblGrid>
              <a:tr h="397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Why do we need RNN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dk1"/>
                          </a:solidFill>
                        </a:rPr>
                        <a:t>Simple RNNs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dk1"/>
                          </a:solidFill>
                        </a:rPr>
                        <a:t>Attention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How to derive gradients for RNNs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Better RNNs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/>
                        <a:t>Transformers</a:t>
                      </a:r>
                      <a:endParaRPr b="1"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Pre-trained Language Representation Models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6" name="Shape 1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7" name="Google Shape;1987;p152"/>
          <p:cNvSpPr txBox="1"/>
          <p:nvPr>
            <p:ph idx="4294967295"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Transformers: Self-Attention</a:t>
            </a:r>
            <a:endParaRPr/>
          </a:p>
        </p:txBody>
      </p:sp>
      <p:sp>
        <p:nvSpPr>
          <p:cNvPr id="1988" name="Google Shape;1988;p152"/>
          <p:cNvSpPr txBox="1"/>
          <p:nvPr>
            <p:ph idx="12" type="sldNum"/>
          </p:nvPr>
        </p:nvSpPr>
        <p:spPr>
          <a:xfrm>
            <a:off x="10415352" y="6217625"/>
            <a:ext cx="16128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154</a:t>
            </a:r>
            <a:endParaRPr/>
          </a:p>
        </p:txBody>
      </p:sp>
      <p:pic>
        <p:nvPicPr>
          <p:cNvPr id="1989" name="Google Shape;1989;p152"/>
          <p:cNvPicPr preferRelativeResize="0"/>
          <p:nvPr/>
        </p:nvPicPr>
        <p:blipFill rotWithShape="1">
          <a:blip r:embed="rId3">
            <a:alphaModFix/>
          </a:blip>
          <a:srcRect b="0" l="0" r="44809" t="64297"/>
          <a:stretch/>
        </p:blipFill>
        <p:spPr>
          <a:xfrm>
            <a:off x="854975" y="4683049"/>
            <a:ext cx="2975550" cy="1662625"/>
          </a:xfrm>
          <a:prstGeom prst="rect">
            <a:avLst/>
          </a:prstGeom>
          <a:noFill/>
          <a:ln>
            <a:noFill/>
          </a:ln>
        </p:spPr>
      </p:pic>
      <p:sp>
        <p:nvSpPr>
          <p:cNvPr id="1990" name="Google Shape;1990;p152"/>
          <p:cNvSpPr/>
          <p:nvPr/>
        </p:nvSpPr>
        <p:spPr>
          <a:xfrm>
            <a:off x="5179061" y="1967049"/>
            <a:ext cx="3915000" cy="5289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1" name="Google Shape;1991;p152"/>
          <p:cNvSpPr/>
          <p:nvPr/>
        </p:nvSpPr>
        <p:spPr>
          <a:xfrm>
            <a:off x="483179" y="1657128"/>
            <a:ext cx="3915000" cy="31965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2" name="Google Shape;1992;p152"/>
          <p:cNvSpPr/>
          <p:nvPr/>
        </p:nvSpPr>
        <p:spPr>
          <a:xfrm>
            <a:off x="1119939" y="4243591"/>
            <a:ext cx="252000" cy="7635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3" name="Google Shape;1993;p152"/>
          <p:cNvSpPr/>
          <p:nvPr/>
        </p:nvSpPr>
        <p:spPr>
          <a:xfrm>
            <a:off x="1906258" y="4246129"/>
            <a:ext cx="252000" cy="7635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4" name="Google Shape;1994;p152"/>
          <p:cNvSpPr/>
          <p:nvPr/>
        </p:nvSpPr>
        <p:spPr>
          <a:xfrm>
            <a:off x="2660412" y="4242208"/>
            <a:ext cx="252000" cy="7635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5" name="Google Shape;1995;p152"/>
          <p:cNvSpPr/>
          <p:nvPr/>
        </p:nvSpPr>
        <p:spPr>
          <a:xfrm>
            <a:off x="3429062" y="4242208"/>
            <a:ext cx="252000" cy="7635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996" name="Google Shape;1996;p152"/>
          <p:cNvCxnSpPr/>
          <p:nvPr/>
        </p:nvCxnSpPr>
        <p:spPr>
          <a:xfrm rot="10800000">
            <a:off x="993095" y="3609379"/>
            <a:ext cx="411000" cy="1018500"/>
          </a:xfrm>
          <a:prstGeom prst="straightConnector1">
            <a:avLst/>
          </a:prstGeom>
          <a:noFill/>
          <a:ln cap="flat" cmpd="sng" w="9525">
            <a:solidFill>
              <a:srgbClr val="0000FF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997" name="Google Shape;1997;p152"/>
          <p:cNvCxnSpPr/>
          <p:nvPr/>
        </p:nvCxnSpPr>
        <p:spPr>
          <a:xfrm rot="10800000">
            <a:off x="2099743" y="3671234"/>
            <a:ext cx="30000" cy="962400"/>
          </a:xfrm>
          <a:prstGeom prst="straightConnector1">
            <a:avLst/>
          </a:prstGeom>
          <a:noFill/>
          <a:ln cap="flat" cmpd="sng" w="9525">
            <a:solidFill>
              <a:srgbClr val="00B05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998" name="Google Shape;1998;p152"/>
          <p:cNvSpPr txBox="1"/>
          <p:nvPr/>
        </p:nvSpPr>
        <p:spPr>
          <a:xfrm>
            <a:off x="1612393" y="3198159"/>
            <a:ext cx="1004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Keys K</a:t>
            </a:r>
            <a:endParaRPr/>
          </a:p>
        </p:txBody>
      </p:sp>
      <p:cxnSp>
        <p:nvCxnSpPr>
          <p:cNvPr id="1999" name="Google Shape;1999;p152"/>
          <p:cNvCxnSpPr>
            <a:stCxn id="1994" idx="3"/>
          </p:cNvCxnSpPr>
          <p:nvPr/>
        </p:nvCxnSpPr>
        <p:spPr>
          <a:xfrm flipH="1" rot="10800000">
            <a:off x="2912412" y="3769858"/>
            <a:ext cx="520200" cy="854100"/>
          </a:xfrm>
          <a:prstGeom prst="straightConnector1">
            <a:avLst/>
          </a:prstGeom>
          <a:noFill/>
          <a:ln cap="flat" cmpd="sng" w="1587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2000" name="Google Shape;2000;p152"/>
          <p:cNvSpPr txBox="1"/>
          <p:nvPr/>
        </p:nvSpPr>
        <p:spPr>
          <a:xfrm>
            <a:off x="3124373" y="3198147"/>
            <a:ext cx="1273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Values V</a:t>
            </a:r>
            <a:endParaRPr/>
          </a:p>
        </p:txBody>
      </p:sp>
      <p:sp>
        <p:nvSpPr>
          <p:cNvPr id="2001" name="Google Shape;2001;p152"/>
          <p:cNvSpPr txBox="1"/>
          <p:nvPr/>
        </p:nvSpPr>
        <p:spPr>
          <a:xfrm>
            <a:off x="113104" y="3092500"/>
            <a:ext cx="1587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Queries Q</a:t>
            </a:r>
            <a:endParaRPr>
              <a:solidFill>
                <a:srgbClr val="0000FF"/>
              </a:solidFill>
            </a:endParaRPr>
          </a:p>
        </p:txBody>
      </p:sp>
      <p:cxnSp>
        <p:nvCxnSpPr>
          <p:cNvPr id="2002" name="Google Shape;2002;p152"/>
          <p:cNvCxnSpPr/>
          <p:nvPr/>
        </p:nvCxnSpPr>
        <p:spPr>
          <a:xfrm flipH="1" rot="10800000">
            <a:off x="3481950" y="5003975"/>
            <a:ext cx="691200" cy="209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03" name="Google Shape;2003;p152"/>
          <p:cNvSpPr txBox="1"/>
          <p:nvPr/>
        </p:nvSpPr>
        <p:spPr>
          <a:xfrm>
            <a:off x="4296400" y="5164325"/>
            <a:ext cx="322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4" name="Google Shape;2004;p152"/>
          <p:cNvSpPr txBox="1"/>
          <p:nvPr/>
        </p:nvSpPr>
        <p:spPr>
          <a:xfrm>
            <a:off x="4197700" y="4738650"/>
            <a:ext cx="3319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~ assume </a:t>
            </a:r>
            <a:r>
              <a:rPr lang="en-US"/>
              <a:t>zero mean, unit variance</a:t>
            </a:r>
            <a:endParaRPr/>
          </a:p>
        </p:txBody>
      </p:sp>
      <p:sp>
        <p:nvSpPr>
          <p:cNvPr id="2005" name="Google Shape;2005;p152"/>
          <p:cNvSpPr txBox="1"/>
          <p:nvPr/>
        </p:nvSpPr>
        <p:spPr>
          <a:xfrm>
            <a:off x="255175" y="1356875"/>
            <a:ext cx="4923900" cy="164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solidFill>
                  <a:srgbClr val="FF0000"/>
                </a:solidFill>
              </a:rPr>
              <a:t>E: </a:t>
            </a:r>
            <a:r>
              <a:rPr lang="en-US" sz="1900">
                <a:solidFill>
                  <a:srgbClr val="FF0000"/>
                </a:solidFill>
              </a:rPr>
              <a:t>Lxd</a:t>
            </a:r>
            <a:r>
              <a:rPr b="1" lang="en-US" sz="1900">
                <a:solidFill>
                  <a:srgbClr val="FF0000"/>
                </a:solidFill>
              </a:rPr>
              <a:t> </a:t>
            </a:r>
            <a:r>
              <a:rPr lang="en-US" sz="1900">
                <a:solidFill>
                  <a:srgbClr val="FF0000"/>
                </a:solidFill>
              </a:rPr>
              <a:t>matrix of</a:t>
            </a:r>
            <a:r>
              <a:rPr b="1" lang="en-US" sz="1900">
                <a:solidFill>
                  <a:srgbClr val="FF0000"/>
                </a:solidFill>
              </a:rPr>
              <a:t> </a:t>
            </a:r>
            <a:r>
              <a:rPr lang="en-US" sz="1900">
                <a:solidFill>
                  <a:srgbClr val="FF0000"/>
                </a:solidFill>
              </a:rPr>
              <a:t>inputs</a:t>
            </a:r>
            <a:endParaRPr sz="19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solidFill>
                  <a:srgbClr val="FF0000"/>
                </a:solidFill>
              </a:rPr>
              <a:t>Q = W</a:t>
            </a:r>
            <a:r>
              <a:rPr b="1" baseline="-25000" lang="en-US" sz="1900">
                <a:solidFill>
                  <a:srgbClr val="FF0000"/>
                </a:solidFill>
              </a:rPr>
              <a:t>q</a:t>
            </a:r>
            <a:r>
              <a:rPr b="1" lang="en-US" sz="1900">
                <a:solidFill>
                  <a:srgbClr val="FF0000"/>
                </a:solidFill>
              </a:rPr>
              <a:t>E </a:t>
            </a:r>
            <a:endParaRPr b="1" sz="19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solidFill>
                  <a:srgbClr val="FF0000"/>
                </a:solidFill>
              </a:rPr>
              <a:t>K = W</a:t>
            </a:r>
            <a:r>
              <a:rPr b="1" baseline="-25000" lang="en-US" sz="1900">
                <a:solidFill>
                  <a:srgbClr val="FF0000"/>
                </a:solidFill>
              </a:rPr>
              <a:t>k</a:t>
            </a:r>
            <a:r>
              <a:rPr b="1" lang="en-US" sz="1900">
                <a:solidFill>
                  <a:srgbClr val="FF0000"/>
                </a:solidFill>
              </a:rPr>
              <a:t>E </a:t>
            </a:r>
            <a:endParaRPr b="1" sz="19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solidFill>
                  <a:srgbClr val="FF0000"/>
                </a:solidFill>
              </a:rPr>
              <a:t>V = W</a:t>
            </a:r>
            <a:r>
              <a:rPr b="1" baseline="-25000" lang="en-US" sz="1900">
                <a:solidFill>
                  <a:srgbClr val="FF0000"/>
                </a:solidFill>
              </a:rPr>
              <a:t>v</a:t>
            </a:r>
            <a:r>
              <a:rPr b="1" lang="en-US" sz="1900">
                <a:solidFill>
                  <a:srgbClr val="FF0000"/>
                </a:solidFill>
              </a:rPr>
              <a:t>E</a:t>
            </a:r>
            <a:endParaRPr b="1" sz="1900">
              <a:solidFill>
                <a:srgbClr val="FF0000"/>
              </a:solidFill>
            </a:endParaRPr>
          </a:p>
        </p:txBody>
      </p:sp>
      <p:cxnSp>
        <p:nvCxnSpPr>
          <p:cNvPr id="2006" name="Google Shape;2006;p152"/>
          <p:cNvCxnSpPr/>
          <p:nvPr/>
        </p:nvCxnSpPr>
        <p:spPr>
          <a:xfrm flipH="1" rot="10800000">
            <a:off x="952250" y="1881875"/>
            <a:ext cx="1629000" cy="18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07" name="Google Shape;2007;p152"/>
          <p:cNvSpPr txBox="1"/>
          <p:nvPr/>
        </p:nvSpPr>
        <p:spPr>
          <a:xfrm>
            <a:off x="2656825" y="1719150"/>
            <a:ext cx="22089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weights initialized so that values of Q,K,V have</a:t>
            </a:r>
            <a:br>
              <a:rPr lang="en-US"/>
            </a:br>
            <a:r>
              <a:rPr lang="en-US"/>
              <a:t>zero mean, unit variance</a:t>
            </a:r>
            <a:endParaRPr/>
          </a:p>
        </p:txBody>
      </p:sp>
      <p:sp>
        <p:nvSpPr>
          <p:cNvPr id="2008" name="Google Shape;2008;p152"/>
          <p:cNvSpPr txBox="1"/>
          <p:nvPr/>
        </p:nvSpPr>
        <p:spPr>
          <a:xfrm>
            <a:off x="5263050" y="2252075"/>
            <a:ext cx="709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9" name="Google Shape;2009;p152"/>
          <p:cNvSpPr/>
          <p:nvPr/>
        </p:nvSpPr>
        <p:spPr>
          <a:xfrm>
            <a:off x="8391250" y="2652275"/>
            <a:ext cx="252000" cy="347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0" name="Google Shape;2010;p152"/>
          <p:cNvSpPr txBox="1"/>
          <p:nvPr/>
        </p:nvSpPr>
        <p:spPr>
          <a:xfrm>
            <a:off x="5444025" y="1752275"/>
            <a:ext cx="5073900" cy="17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00">
                <a:solidFill>
                  <a:schemeClr val="dk1"/>
                </a:solidFill>
              </a:rPr>
              <a:t>A = </a:t>
            </a:r>
            <a:r>
              <a:rPr lang="en-US" sz="2600">
                <a:solidFill>
                  <a:schemeClr val="dk1"/>
                </a:solidFill>
              </a:rPr>
              <a:t>softmax(</a:t>
            </a:r>
            <a:r>
              <a:rPr b="1" lang="en-US" sz="2600">
                <a:solidFill>
                  <a:schemeClr val="dk1"/>
                </a:solidFill>
              </a:rPr>
              <a:t>QK</a:t>
            </a:r>
            <a:r>
              <a:rPr b="1" baseline="30000" lang="en-US" sz="2600">
                <a:solidFill>
                  <a:schemeClr val="dk1"/>
                </a:solidFill>
              </a:rPr>
              <a:t>T</a:t>
            </a:r>
            <a:r>
              <a:rPr lang="en-US" sz="2600">
                <a:solidFill>
                  <a:schemeClr val="dk1"/>
                </a:solidFill>
              </a:rPr>
              <a:t>) </a:t>
            </a:r>
            <a:r>
              <a:rPr lang="en-US" sz="2600">
                <a:solidFill>
                  <a:srgbClr val="888888"/>
                </a:solidFill>
              </a:rPr>
              <a:t>// LxL matrix</a:t>
            </a:r>
            <a:endParaRPr sz="2600">
              <a:solidFill>
                <a:srgbClr val="88888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rgbClr val="88888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rgbClr val="7030A0"/>
                </a:solidFill>
              </a:rPr>
              <a:t>Values in matrix QK</a:t>
            </a:r>
            <a:r>
              <a:rPr baseline="30000" lang="en-US" sz="2600">
                <a:solidFill>
                  <a:srgbClr val="7030A0"/>
                </a:solidFill>
              </a:rPr>
              <a:t>T</a:t>
            </a:r>
            <a:r>
              <a:rPr lang="en-US" sz="2600">
                <a:solidFill>
                  <a:srgbClr val="7030A0"/>
                </a:solidFill>
              </a:rPr>
              <a:t> will have </a:t>
            </a:r>
            <a:r>
              <a:rPr lang="en-US" sz="2600" u="sng">
                <a:solidFill>
                  <a:srgbClr val="7030A0"/>
                </a:solidFill>
              </a:rPr>
              <a:t>zero mean and variance d</a:t>
            </a:r>
            <a:r>
              <a:rPr lang="en-US" sz="2600">
                <a:solidFill>
                  <a:srgbClr val="7030A0"/>
                </a:solidFill>
              </a:rPr>
              <a:t> </a:t>
            </a:r>
            <a:r>
              <a:rPr lang="en-US" sz="2400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☹</a:t>
            </a:r>
            <a:endParaRPr sz="2600">
              <a:solidFill>
                <a:srgbClr val="7030A0"/>
              </a:solidFill>
            </a:endParaRPr>
          </a:p>
        </p:txBody>
      </p:sp>
      <p:graphicFrame>
        <p:nvGraphicFramePr>
          <p:cNvPr id="2011" name="Google Shape;2011;p152"/>
          <p:cNvGraphicFramePr/>
          <p:nvPr/>
        </p:nvGraphicFramePr>
        <p:xfrm>
          <a:off x="842463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{7605BA7A-3E15-4EE7-9963-05761346477F}</a:tableStyleId>
              </a:tblPr>
              <a:tblGrid>
                <a:gridCol w="1592700"/>
                <a:gridCol w="1049725"/>
                <a:gridCol w="938675"/>
                <a:gridCol w="2012175"/>
                <a:gridCol w="1210150"/>
                <a:gridCol w="1111375"/>
                <a:gridCol w="2592275"/>
              </a:tblGrid>
              <a:tr h="397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Why do we need RNN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dk1"/>
                          </a:solidFill>
                        </a:rPr>
                        <a:t>Simple RNNs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dk1"/>
                          </a:solidFill>
                        </a:rPr>
                        <a:t>Attention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How to derive gradients for RNNs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Better RNNs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/>
                        <a:t>Transformers</a:t>
                      </a:r>
                      <a:endParaRPr b="1"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Pre-trained Language Representation Models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  <p:pic>
        <p:nvPicPr>
          <p:cNvPr id="2012" name="Google Shape;2012;p1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85775" y="3671225"/>
            <a:ext cx="3467100" cy="1076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7"/>
          <p:cNvSpPr txBox="1"/>
          <p:nvPr>
            <p:ph idx="4294967295"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/>
              <a:t>Common Terminology in ML</a:t>
            </a:r>
            <a:endParaRPr/>
          </a:p>
        </p:txBody>
      </p:sp>
      <p:sp>
        <p:nvSpPr>
          <p:cNvPr id="219" name="Google Shape;219;p27"/>
          <p:cNvSpPr txBox="1"/>
          <p:nvPr>
            <p:ph idx="12" type="sldNum"/>
          </p:nvPr>
        </p:nvSpPr>
        <p:spPr>
          <a:xfrm>
            <a:off x="10415352" y="6217625"/>
            <a:ext cx="16128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154</a:t>
            </a:r>
            <a:endParaRPr/>
          </a:p>
        </p:txBody>
      </p:sp>
      <p:sp>
        <p:nvSpPr>
          <p:cNvPr id="220" name="Google Shape;220;p27"/>
          <p:cNvSpPr txBox="1"/>
          <p:nvPr/>
        </p:nvSpPr>
        <p:spPr>
          <a:xfrm>
            <a:off x="873425" y="1570100"/>
            <a:ext cx="6049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27"/>
          <p:cNvSpPr txBox="1"/>
          <p:nvPr>
            <p:ph idx="4294967295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Char char="•"/>
            </a:pPr>
            <a:r>
              <a:rPr b="1" lang="en-US" sz="2300"/>
              <a:t>Sparse matrix</a:t>
            </a:r>
            <a:r>
              <a:rPr lang="en-US" sz="2300"/>
              <a:t> — matrix in which most of the elements are zero</a:t>
            </a:r>
            <a:endParaRPr sz="2300"/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Char char="•"/>
            </a:pPr>
            <a:r>
              <a:rPr b="1" lang="en-US" sz="2300"/>
              <a:t>Probabilistic model</a:t>
            </a:r>
            <a:r>
              <a:rPr lang="en-US" sz="2300"/>
              <a:t> — a mathematical framework that approximates probability density function</a:t>
            </a:r>
            <a:endParaRPr sz="2300"/>
          </a:p>
        </p:txBody>
      </p:sp>
      <p:graphicFrame>
        <p:nvGraphicFramePr>
          <p:cNvPr id="222" name="Google Shape;222;p27"/>
          <p:cNvGraphicFramePr/>
          <p:nvPr/>
        </p:nvGraphicFramePr>
        <p:xfrm>
          <a:off x="17425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{7605BA7A-3E15-4EE7-9963-05761346477F}</a:tableStyleId>
              </a:tblPr>
              <a:tblGrid>
                <a:gridCol w="1480425"/>
                <a:gridCol w="1608000"/>
                <a:gridCol w="1352825"/>
                <a:gridCol w="1480425"/>
                <a:gridCol w="1480425"/>
                <a:gridCol w="1480425"/>
                <a:gridCol w="1480425"/>
                <a:gridCol w="1480425"/>
              </a:tblGrid>
              <a:tr h="414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/>
                        <a:t>Terminology</a:t>
                      </a:r>
                      <a:endParaRPr b="1" sz="1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Connections to other research areas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Common NLP problems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Pre-processing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Naïve methods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Sparse Representations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Dense Representations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Sub-word representations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223" name="Google Shape;223;p27"/>
          <p:cNvSpPr txBox="1"/>
          <p:nvPr/>
        </p:nvSpPr>
        <p:spPr>
          <a:xfrm>
            <a:off x="7752450" y="6342125"/>
            <a:ext cx="6049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Source: Wikipedia - Normal Distribution</a:t>
            </a:r>
            <a:endParaRPr/>
          </a:p>
        </p:txBody>
      </p:sp>
      <p:sp>
        <p:nvSpPr>
          <p:cNvPr id="224" name="Google Shape;224;p27"/>
          <p:cNvSpPr txBox="1"/>
          <p:nvPr/>
        </p:nvSpPr>
        <p:spPr>
          <a:xfrm>
            <a:off x="6565675" y="3555025"/>
            <a:ext cx="6049200" cy="70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&lt;math xmlns=&quot;http://www.w3.org/1998/Math/MathML&quot;&gt;&lt;msubsup&gt;&lt;mo&gt;&amp;#x222B;&lt;/mo&gt;&lt;mrow&gt;&lt;mo&gt;-&lt;/mo&gt;&lt;mo&gt;&amp;#x221E;&lt;/mo&gt;&lt;/mrow&gt;&lt;mo&gt;&amp;#x221E;&lt;/mo&gt;&lt;/msubsup&gt;&lt;mi&gt;f&lt;/mi&gt;&lt;mfenced&gt;&lt;mi&gt;x&lt;/mi&gt;&lt;/mfenced&gt;&lt;mi&gt;d&lt;/mi&gt;&lt;mi&gt;x&lt;/mi&gt;&lt;mo&gt;=&lt;/mo&gt;&lt;mn&gt;1&lt;/mn&gt;&lt;/math&gt;" id="225" name="Google Shape;225;p27" title="integral subscript negative infinity end subscript superscript infinity f open parentheses x close parentheses d x equals 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12729" y="3151471"/>
            <a:ext cx="3298269" cy="12713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&lt;math xmlns=&quot;http://www.w3.org/1998/Math/MathML&quot;&gt;&lt;mi&gt;f&lt;/mi&gt;&lt;mfenced&gt;&lt;mi&gt;x&lt;/mi&gt;&lt;/mfenced&gt;&lt;mo&gt;&amp;#x2265;&lt;/mo&gt;&lt;mn&gt;0&lt;/mn&gt;&lt;/math&gt;" id="226" name="Google Shape;226;p27" title="f open parentheses x close parentheses greater or equal than 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52450" y="4591000"/>
            <a:ext cx="1606850" cy="347100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27"/>
          <p:cNvSpPr txBox="1"/>
          <p:nvPr/>
        </p:nvSpPr>
        <p:spPr>
          <a:xfrm>
            <a:off x="6408150" y="5581975"/>
            <a:ext cx="6049200" cy="70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27"/>
          <p:cNvSpPr txBox="1"/>
          <p:nvPr/>
        </p:nvSpPr>
        <p:spPr>
          <a:xfrm>
            <a:off x="127800" y="3228900"/>
            <a:ext cx="60492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85888D"/>
                </a:solidFill>
              </a:rPr>
              <a:t>Assume that the </a:t>
            </a:r>
            <a:r>
              <a:rPr b="1" lang="en-US">
                <a:solidFill>
                  <a:srgbClr val="85888D"/>
                </a:solidFill>
              </a:rPr>
              <a:t>p</a:t>
            </a:r>
            <a:r>
              <a:rPr lang="en-US">
                <a:solidFill>
                  <a:srgbClr val="85888D"/>
                </a:solidFill>
              </a:rPr>
              <a:t> the the true distribution of age in years when men start lose most hair pieces. The distribution is given by the universe and it is unknown to humans.</a:t>
            </a:r>
            <a:endParaRPr>
              <a:solidFill>
                <a:srgbClr val="85888D"/>
              </a:solidFill>
            </a:endParaRPr>
          </a:p>
        </p:txBody>
      </p:sp>
      <p:sp>
        <p:nvSpPr>
          <p:cNvPr id="229" name="Google Shape;229;p27"/>
          <p:cNvSpPr txBox="1"/>
          <p:nvPr/>
        </p:nvSpPr>
        <p:spPr>
          <a:xfrm>
            <a:off x="127800" y="4060200"/>
            <a:ext cx="60492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Than any we can assume that </a:t>
            </a:r>
            <a:r>
              <a:rPr b="1" lang="en-US" sz="1600"/>
              <a:t>f</a:t>
            </a:r>
            <a:r>
              <a:rPr lang="en-US" sz="1600"/>
              <a:t>, which satisfies conditions, can be modelled by e.g. gaussian distribution with the center around e.g. </a:t>
            </a:r>
            <a:r>
              <a:rPr b="1" lang="en-US" sz="1600"/>
              <a:t>30!</a:t>
            </a:r>
            <a:endParaRPr b="1" sz="1600"/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7" name="Shape 2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8" name="Google Shape;2018;p153"/>
          <p:cNvSpPr txBox="1"/>
          <p:nvPr>
            <p:ph idx="4294967295"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Transformers: Self-Attention</a:t>
            </a:r>
            <a:endParaRPr/>
          </a:p>
        </p:txBody>
      </p:sp>
      <p:sp>
        <p:nvSpPr>
          <p:cNvPr id="2019" name="Google Shape;2019;p153"/>
          <p:cNvSpPr txBox="1"/>
          <p:nvPr>
            <p:ph idx="12" type="sldNum"/>
          </p:nvPr>
        </p:nvSpPr>
        <p:spPr>
          <a:xfrm>
            <a:off x="10415352" y="6217625"/>
            <a:ext cx="16128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154</a:t>
            </a:r>
            <a:endParaRPr/>
          </a:p>
        </p:txBody>
      </p:sp>
      <p:pic>
        <p:nvPicPr>
          <p:cNvPr id="2020" name="Google Shape;2020;p153"/>
          <p:cNvPicPr preferRelativeResize="0"/>
          <p:nvPr/>
        </p:nvPicPr>
        <p:blipFill rotWithShape="1">
          <a:blip r:embed="rId3">
            <a:alphaModFix/>
          </a:blip>
          <a:srcRect b="0" l="0" r="44809" t="64297"/>
          <a:stretch/>
        </p:blipFill>
        <p:spPr>
          <a:xfrm>
            <a:off x="854975" y="4683049"/>
            <a:ext cx="2975550" cy="1662625"/>
          </a:xfrm>
          <a:prstGeom prst="rect">
            <a:avLst/>
          </a:prstGeom>
          <a:noFill/>
          <a:ln>
            <a:noFill/>
          </a:ln>
        </p:spPr>
      </p:pic>
      <p:sp>
        <p:nvSpPr>
          <p:cNvPr id="2021" name="Google Shape;2021;p153"/>
          <p:cNvSpPr/>
          <p:nvPr/>
        </p:nvSpPr>
        <p:spPr>
          <a:xfrm>
            <a:off x="5179061" y="1967049"/>
            <a:ext cx="3915000" cy="5289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2" name="Google Shape;2022;p153"/>
          <p:cNvSpPr/>
          <p:nvPr/>
        </p:nvSpPr>
        <p:spPr>
          <a:xfrm>
            <a:off x="483179" y="1657128"/>
            <a:ext cx="3915000" cy="31965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3" name="Google Shape;2023;p153"/>
          <p:cNvSpPr/>
          <p:nvPr/>
        </p:nvSpPr>
        <p:spPr>
          <a:xfrm>
            <a:off x="1119939" y="4243591"/>
            <a:ext cx="252000" cy="7635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4" name="Google Shape;2024;p153"/>
          <p:cNvSpPr/>
          <p:nvPr/>
        </p:nvSpPr>
        <p:spPr>
          <a:xfrm>
            <a:off x="1906258" y="4246129"/>
            <a:ext cx="252000" cy="7635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5" name="Google Shape;2025;p153"/>
          <p:cNvSpPr/>
          <p:nvPr/>
        </p:nvSpPr>
        <p:spPr>
          <a:xfrm>
            <a:off x="2660412" y="4242208"/>
            <a:ext cx="252000" cy="7635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6" name="Google Shape;2026;p153"/>
          <p:cNvSpPr/>
          <p:nvPr/>
        </p:nvSpPr>
        <p:spPr>
          <a:xfrm>
            <a:off x="3429062" y="4242208"/>
            <a:ext cx="252000" cy="7635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027" name="Google Shape;2027;p153"/>
          <p:cNvCxnSpPr/>
          <p:nvPr/>
        </p:nvCxnSpPr>
        <p:spPr>
          <a:xfrm rot="10800000">
            <a:off x="993095" y="3609379"/>
            <a:ext cx="411000" cy="1018500"/>
          </a:xfrm>
          <a:prstGeom prst="straightConnector1">
            <a:avLst/>
          </a:prstGeom>
          <a:noFill/>
          <a:ln cap="flat" cmpd="sng" w="9525">
            <a:solidFill>
              <a:srgbClr val="0000FF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2028" name="Google Shape;2028;p153"/>
          <p:cNvCxnSpPr/>
          <p:nvPr/>
        </p:nvCxnSpPr>
        <p:spPr>
          <a:xfrm rot="10800000">
            <a:off x="2099743" y="3671234"/>
            <a:ext cx="30000" cy="962400"/>
          </a:xfrm>
          <a:prstGeom prst="straightConnector1">
            <a:avLst/>
          </a:prstGeom>
          <a:noFill/>
          <a:ln cap="flat" cmpd="sng" w="9525">
            <a:solidFill>
              <a:srgbClr val="00B05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2029" name="Google Shape;2029;p153"/>
          <p:cNvSpPr txBox="1"/>
          <p:nvPr/>
        </p:nvSpPr>
        <p:spPr>
          <a:xfrm>
            <a:off x="1612393" y="3198159"/>
            <a:ext cx="1004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Keys K</a:t>
            </a:r>
            <a:endParaRPr/>
          </a:p>
        </p:txBody>
      </p:sp>
      <p:cxnSp>
        <p:nvCxnSpPr>
          <p:cNvPr id="2030" name="Google Shape;2030;p153"/>
          <p:cNvCxnSpPr>
            <a:stCxn id="2025" idx="3"/>
          </p:cNvCxnSpPr>
          <p:nvPr/>
        </p:nvCxnSpPr>
        <p:spPr>
          <a:xfrm flipH="1" rot="10800000">
            <a:off x="2912412" y="3769858"/>
            <a:ext cx="520200" cy="854100"/>
          </a:xfrm>
          <a:prstGeom prst="straightConnector1">
            <a:avLst/>
          </a:prstGeom>
          <a:noFill/>
          <a:ln cap="flat" cmpd="sng" w="1587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2031" name="Google Shape;2031;p153"/>
          <p:cNvSpPr txBox="1"/>
          <p:nvPr/>
        </p:nvSpPr>
        <p:spPr>
          <a:xfrm>
            <a:off x="3124373" y="3198147"/>
            <a:ext cx="1273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Values V</a:t>
            </a:r>
            <a:endParaRPr/>
          </a:p>
        </p:txBody>
      </p:sp>
      <p:sp>
        <p:nvSpPr>
          <p:cNvPr id="2032" name="Google Shape;2032;p153"/>
          <p:cNvSpPr txBox="1"/>
          <p:nvPr/>
        </p:nvSpPr>
        <p:spPr>
          <a:xfrm>
            <a:off x="113104" y="3092500"/>
            <a:ext cx="1587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Queries Q</a:t>
            </a:r>
            <a:endParaRPr>
              <a:solidFill>
                <a:srgbClr val="0000FF"/>
              </a:solidFill>
            </a:endParaRPr>
          </a:p>
        </p:txBody>
      </p:sp>
      <p:cxnSp>
        <p:nvCxnSpPr>
          <p:cNvPr id="2033" name="Google Shape;2033;p153"/>
          <p:cNvCxnSpPr/>
          <p:nvPr/>
        </p:nvCxnSpPr>
        <p:spPr>
          <a:xfrm flipH="1" rot="10800000">
            <a:off x="3481950" y="5003975"/>
            <a:ext cx="691200" cy="209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34" name="Google Shape;2034;p153"/>
          <p:cNvSpPr txBox="1"/>
          <p:nvPr/>
        </p:nvSpPr>
        <p:spPr>
          <a:xfrm>
            <a:off x="4296400" y="5164325"/>
            <a:ext cx="322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5" name="Google Shape;2035;p153"/>
          <p:cNvSpPr txBox="1"/>
          <p:nvPr/>
        </p:nvSpPr>
        <p:spPr>
          <a:xfrm>
            <a:off x="4197700" y="4738650"/>
            <a:ext cx="2975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~ assume zero mean, unit variance</a:t>
            </a:r>
            <a:endParaRPr/>
          </a:p>
        </p:txBody>
      </p:sp>
      <p:sp>
        <p:nvSpPr>
          <p:cNvPr id="2036" name="Google Shape;2036;p153"/>
          <p:cNvSpPr txBox="1"/>
          <p:nvPr/>
        </p:nvSpPr>
        <p:spPr>
          <a:xfrm>
            <a:off x="255175" y="1356875"/>
            <a:ext cx="4923900" cy="164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solidFill>
                  <a:srgbClr val="FF0000"/>
                </a:solidFill>
              </a:rPr>
              <a:t>E: </a:t>
            </a:r>
            <a:r>
              <a:rPr lang="en-US" sz="1900">
                <a:solidFill>
                  <a:srgbClr val="FF0000"/>
                </a:solidFill>
              </a:rPr>
              <a:t>Lxd</a:t>
            </a:r>
            <a:r>
              <a:rPr b="1" lang="en-US" sz="1900">
                <a:solidFill>
                  <a:srgbClr val="FF0000"/>
                </a:solidFill>
              </a:rPr>
              <a:t> </a:t>
            </a:r>
            <a:r>
              <a:rPr lang="en-US" sz="1900">
                <a:solidFill>
                  <a:srgbClr val="FF0000"/>
                </a:solidFill>
              </a:rPr>
              <a:t>matrix of</a:t>
            </a:r>
            <a:r>
              <a:rPr b="1" lang="en-US" sz="1900">
                <a:solidFill>
                  <a:srgbClr val="FF0000"/>
                </a:solidFill>
              </a:rPr>
              <a:t> </a:t>
            </a:r>
            <a:r>
              <a:rPr lang="en-US" sz="1900">
                <a:solidFill>
                  <a:srgbClr val="FF0000"/>
                </a:solidFill>
              </a:rPr>
              <a:t>inputs</a:t>
            </a:r>
            <a:endParaRPr sz="19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solidFill>
                  <a:srgbClr val="FF0000"/>
                </a:solidFill>
              </a:rPr>
              <a:t>Q = W</a:t>
            </a:r>
            <a:r>
              <a:rPr b="1" baseline="-25000" lang="en-US" sz="1900">
                <a:solidFill>
                  <a:srgbClr val="FF0000"/>
                </a:solidFill>
              </a:rPr>
              <a:t>q</a:t>
            </a:r>
            <a:r>
              <a:rPr b="1" lang="en-US" sz="1900">
                <a:solidFill>
                  <a:srgbClr val="FF0000"/>
                </a:solidFill>
              </a:rPr>
              <a:t>E </a:t>
            </a:r>
            <a:endParaRPr b="1" sz="19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solidFill>
                  <a:srgbClr val="FF0000"/>
                </a:solidFill>
              </a:rPr>
              <a:t>K = W</a:t>
            </a:r>
            <a:r>
              <a:rPr b="1" baseline="-25000" lang="en-US" sz="1900">
                <a:solidFill>
                  <a:srgbClr val="FF0000"/>
                </a:solidFill>
              </a:rPr>
              <a:t>k</a:t>
            </a:r>
            <a:r>
              <a:rPr b="1" lang="en-US" sz="1900">
                <a:solidFill>
                  <a:srgbClr val="FF0000"/>
                </a:solidFill>
              </a:rPr>
              <a:t>E </a:t>
            </a:r>
            <a:endParaRPr b="1" sz="19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solidFill>
                  <a:srgbClr val="FF0000"/>
                </a:solidFill>
              </a:rPr>
              <a:t>V = W</a:t>
            </a:r>
            <a:r>
              <a:rPr b="1" baseline="-25000" lang="en-US" sz="1900">
                <a:solidFill>
                  <a:srgbClr val="FF0000"/>
                </a:solidFill>
              </a:rPr>
              <a:t>v</a:t>
            </a:r>
            <a:r>
              <a:rPr b="1" lang="en-US" sz="1900">
                <a:solidFill>
                  <a:srgbClr val="FF0000"/>
                </a:solidFill>
              </a:rPr>
              <a:t>E</a:t>
            </a:r>
            <a:endParaRPr b="1" sz="1900">
              <a:solidFill>
                <a:srgbClr val="FF0000"/>
              </a:solidFill>
            </a:endParaRPr>
          </a:p>
        </p:txBody>
      </p:sp>
      <p:cxnSp>
        <p:nvCxnSpPr>
          <p:cNvPr id="2037" name="Google Shape;2037;p153"/>
          <p:cNvCxnSpPr/>
          <p:nvPr/>
        </p:nvCxnSpPr>
        <p:spPr>
          <a:xfrm flipH="1" rot="10800000">
            <a:off x="952250" y="1881875"/>
            <a:ext cx="1629000" cy="18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38" name="Google Shape;2038;p153"/>
          <p:cNvSpPr txBox="1"/>
          <p:nvPr/>
        </p:nvSpPr>
        <p:spPr>
          <a:xfrm>
            <a:off x="2656825" y="1719150"/>
            <a:ext cx="22089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weights initialized so that values of Q,K,V have</a:t>
            </a:r>
            <a:br>
              <a:rPr lang="en-US"/>
            </a:br>
            <a:r>
              <a:rPr lang="en-US"/>
              <a:t>zero mean, unit variance</a:t>
            </a:r>
            <a:endParaRPr/>
          </a:p>
        </p:txBody>
      </p:sp>
      <p:sp>
        <p:nvSpPr>
          <p:cNvPr id="2039" name="Google Shape;2039;p153"/>
          <p:cNvSpPr txBox="1"/>
          <p:nvPr/>
        </p:nvSpPr>
        <p:spPr>
          <a:xfrm>
            <a:off x="5263050" y="2252075"/>
            <a:ext cx="709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0" name="Google Shape;2040;p153"/>
          <p:cNvSpPr txBox="1"/>
          <p:nvPr/>
        </p:nvSpPr>
        <p:spPr>
          <a:xfrm>
            <a:off x="5444025" y="2174675"/>
            <a:ext cx="7107900" cy="17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00"/>
              <a:t>A = </a:t>
            </a:r>
            <a:endParaRPr sz="2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00"/>
              <a:t>C = </a:t>
            </a:r>
            <a:r>
              <a:rPr lang="en-US" sz="2600"/>
              <a:t>AV </a:t>
            </a:r>
            <a:r>
              <a:rPr lang="en-US" sz="2600">
                <a:solidFill>
                  <a:srgbClr val="888888"/>
                </a:solidFill>
              </a:rPr>
              <a:t>// L x d matrix</a:t>
            </a:r>
            <a:endParaRPr sz="2600">
              <a:solidFill>
                <a:srgbClr val="88888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00"/>
              <a:t>O</a:t>
            </a:r>
            <a:r>
              <a:rPr lang="en-US" sz="2600"/>
              <a:t> = W</a:t>
            </a:r>
            <a:r>
              <a:rPr baseline="-25000" lang="en-US" sz="2600"/>
              <a:t>o</a:t>
            </a:r>
            <a:r>
              <a:rPr lang="en-US" sz="2600"/>
              <a:t>C </a:t>
            </a:r>
            <a:r>
              <a:rPr lang="en-US" sz="2600">
                <a:solidFill>
                  <a:srgbClr val="888888"/>
                </a:solidFill>
              </a:rPr>
              <a:t>// output of self-attention</a:t>
            </a:r>
            <a:endParaRPr sz="2600">
              <a:solidFill>
                <a:srgbClr val="888888"/>
              </a:solidFill>
            </a:endParaRPr>
          </a:p>
        </p:txBody>
      </p:sp>
      <p:pic>
        <p:nvPicPr>
          <p:cNvPr id="2041" name="Google Shape;2041;p1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55850" y="1876988"/>
            <a:ext cx="2596375" cy="1150375"/>
          </a:xfrm>
          <a:prstGeom prst="rect">
            <a:avLst/>
          </a:prstGeom>
          <a:noFill/>
          <a:ln>
            <a:noFill/>
          </a:ln>
        </p:spPr>
      </p:pic>
      <p:sp>
        <p:nvSpPr>
          <p:cNvPr id="2042" name="Google Shape;2042;p153"/>
          <p:cNvSpPr/>
          <p:nvPr/>
        </p:nvSpPr>
        <p:spPr>
          <a:xfrm>
            <a:off x="8391250" y="2652275"/>
            <a:ext cx="252000" cy="347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043" name="Google Shape;2043;p153"/>
          <p:cNvCxnSpPr/>
          <p:nvPr/>
        </p:nvCxnSpPr>
        <p:spPr>
          <a:xfrm flipH="1">
            <a:off x="4553500" y="3362550"/>
            <a:ext cx="937800" cy="1468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44" name="Google Shape;2044;p153"/>
          <p:cNvCxnSpPr>
            <a:endCxn id="2035" idx="0"/>
          </p:cNvCxnSpPr>
          <p:nvPr/>
        </p:nvCxnSpPr>
        <p:spPr>
          <a:xfrm>
            <a:off x="5616850" y="3844050"/>
            <a:ext cx="68700" cy="894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graphicFrame>
        <p:nvGraphicFramePr>
          <p:cNvPr id="2045" name="Google Shape;2045;p153"/>
          <p:cNvGraphicFramePr/>
          <p:nvPr/>
        </p:nvGraphicFramePr>
        <p:xfrm>
          <a:off x="842463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{7605BA7A-3E15-4EE7-9963-05761346477F}</a:tableStyleId>
              </a:tblPr>
              <a:tblGrid>
                <a:gridCol w="1592700"/>
                <a:gridCol w="1049725"/>
                <a:gridCol w="938675"/>
                <a:gridCol w="2012175"/>
                <a:gridCol w="1210150"/>
                <a:gridCol w="1111375"/>
                <a:gridCol w="2592275"/>
              </a:tblGrid>
              <a:tr h="397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Why do we need RNN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dk1"/>
                          </a:solidFill>
                        </a:rPr>
                        <a:t>Simple RNNs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dk1"/>
                          </a:solidFill>
                        </a:rPr>
                        <a:t>Attention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How to derive gradients for RNNs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Better RNNs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/>
                        <a:t>Transformers</a:t>
                      </a:r>
                      <a:endParaRPr b="1"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Pre-trained Language Representation Models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0" name="Shape 2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Google Shape;2051;p154"/>
          <p:cNvSpPr txBox="1"/>
          <p:nvPr>
            <p:ph idx="4294967295"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Transformers: </a:t>
            </a:r>
            <a:r>
              <a:rPr b="1" lang="en-US"/>
              <a:t>Multi-head</a:t>
            </a:r>
            <a:r>
              <a:rPr lang="en-US"/>
              <a:t> Self-Attention</a:t>
            </a:r>
            <a:endParaRPr/>
          </a:p>
        </p:txBody>
      </p:sp>
      <p:sp>
        <p:nvSpPr>
          <p:cNvPr id="2052" name="Google Shape;2052;p154"/>
          <p:cNvSpPr txBox="1"/>
          <p:nvPr>
            <p:ph idx="12" type="sldNum"/>
          </p:nvPr>
        </p:nvSpPr>
        <p:spPr>
          <a:xfrm>
            <a:off x="10415352" y="6217625"/>
            <a:ext cx="16128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154</a:t>
            </a:r>
            <a:endParaRPr/>
          </a:p>
        </p:txBody>
      </p:sp>
      <p:pic>
        <p:nvPicPr>
          <p:cNvPr id="2053" name="Google Shape;2053;p154"/>
          <p:cNvPicPr preferRelativeResize="0"/>
          <p:nvPr/>
        </p:nvPicPr>
        <p:blipFill rotWithShape="1">
          <a:blip r:embed="rId3">
            <a:alphaModFix/>
          </a:blip>
          <a:srcRect b="0" l="0" r="44809" t="64297"/>
          <a:stretch/>
        </p:blipFill>
        <p:spPr>
          <a:xfrm>
            <a:off x="854975" y="4683049"/>
            <a:ext cx="2975550" cy="1662625"/>
          </a:xfrm>
          <a:prstGeom prst="rect">
            <a:avLst/>
          </a:prstGeom>
          <a:noFill/>
          <a:ln>
            <a:noFill/>
          </a:ln>
        </p:spPr>
      </p:pic>
      <p:sp>
        <p:nvSpPr>
          <p:cNvPr id="2054" name="Google Shape;2054;p154"/>
          <p:cNvSpPr/>
          <p:nvPr/>
        </p:nvSpPr>
        <p:spPr>
          <a:xfrm>
            <a:off x="5253086" y="4562774"/>
            <a:ext cx="3915000" cy="5289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5" name="Google Shape;2055;p154"/>
          <p:cNvSpPr/>
          <p:nvPr/>
        </p:nvSpPr>
        <p:spPr>
          <a:xfrm>
            <a:off x="483179" y="1657128"/>
            <a:ext cx="3915000" cy="31965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6" name="Google Shape;2056;p154"/>
          <p:cNvSpPr/>
          <p:nvPr/>
        </p:nvSpPr>
        <p:spPr>
          <a:xfrm>
            <a:off x="1119939" y="4243591"/>
            <a:ext cx="252000" cy="7635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7" name="Google Shape;2057;p154"/>
          <p:cNvSpPr/>
          <p:nvPr/>
        </p:nvSpPr>
        <p:spPr>
          <a:xfrm>
            <a:off x="1906258" y="4246129"/>
            <a:ext cx="252000" cy="7635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8" name="Google Shape;2058;p154"/>
          <p:cNvSpPr/>
          <p:nvPr/>
        </p:nvSpPr>
        <p:spPr>
          <a:xfrm>
            <a:off x="2660412" y="4242208"/>
            <a:ext cx="252000" cy="7635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9" name="Google Shape;2059;p154"/>
          <p:cNvSpPr/>
          <p:nvPr/>
        </p:nvSpPr>
        <p:spPr>
          <a:xfrm>
            <a:off x="3429062" y="4242208"/>
            <a:ext cx="252000" cy="7635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060" name="Google Shape;2060;p154"/>
          <p:cNvCxnSpPr/>
          <p:nvPr/>
        </p:nvCxnSpPr>
        <p:spPr>
          <a:xfrm rot="10800000">
            <a:off x="993095" y="3609379"/>
            <a:ext cx="411000" cy="1018500"/>
          </a:xfrm>
          <a:prstGeom prst="straightConnector1">
            <a:avLst/>
          </a:prstGeom>
          <a:noFill/>
          <a:ln cap="flat" cmpd="sng" w="9525">
            <a:solidFill>
              <a:srgbClr val="0000FF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2061" name="Google Shape;2061;p154"/>
          <p:cNvCxnSpPr/>
          <p:nvPr/>
        </p:nvCxnSpPr>
        <p:spPr>
          <a:xfrm rot="10800000">
            <a:off x="2099743" y="3671234"/>
            <a:ext cx="30000" cy="962400"/>
          </a:xfrm>
          <a:prstGeom prst="straightConnector1">
            <a:avLst/>
          </a:prstGeom>
          <a:noFill/>
          <a:ln cap="flat" cmpd="sng" w="9525">
            <a:solidFill>
              <a:srgbClr val="00B05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2062" name="Google Shape;2062;p154"/>
          <p:cNvSpPr txBox="1"/>
          <p:nvPr/>
        </p:nvSpPr>
        <p:spPr>
          <a:xfrm>
            <a:off x="1612393" y="3198159"/>
            <a:ext cx="1004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Keys K</a:t>
            </a:r>
            <a:endParaRPr/>
          </a:p>
        </p:txBody>
      </p:sp>
      <p:cxnSp>
        <p:nvCxnSpPr>
          <p:cNvPr id="2063" name="Google Shape;2063;p154"/>
          <p:cNvCxnSpPr>
            <a:stCxn id="2058" idx="3"/>
          </p:cNvCxnSpPr>
          <p:nvPr/>
        </p:nvCxnSpPr>
        <p:spPr>
          <a:xfrm flipH="1" rot="10800000">
            <a:off x="2912412" y="3769858"/>
            <a:ext cx="520200" cy="854100"/>
          </a:xfrm>
          <a:prstGeom prst="straightConnector1">
            <a:avLst/>
          </a:prstGeom>
          <a:noFill/>
          <a:ln cap="flat" cmpd="sng" w="1587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2064" name="Google Shape;2064;p154"/>
          <p:cNvSpPr txBox="1"/>
          <p:nvPr/>
        </p:nvSpPr>
        <p:spPr>
          <a:xfrm>
            <a:off x="3124373" y="3198147"/>
            <a:ext cx="1273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Values V</a:t>
            </a:r>
            <a:endParaRPr/>
          </a:p>
        </p:txBody>
      </p:sp>
      <p:sp>
        <p:nvSpPr>
          <p:cNvPr id="2065" name="Google Shape;2065;p154"/>
          <p:cNvSpPr txBox="1"/>
          <p:nvPr/>
        </p:nvSpPr>
        <p:spPr>
          <a:xfrm>
            <a:off x="113104" y="3092500"/>
            <a:ext cx="1587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Queries Q</a:t>
            </a:r>
            <a:endParaRPr>
              <a:solidFill>
                <a:srgbClr val="0000FF"/>
              </a:solidFill>
            </a:endParaRPr>
          </a:p>
        </p:txBody>
      </p:sp>
      <p:sp>
        <p:nvSpPr>
          <p:cNvPr id="2066" name="Google Shape;2066;p154"/>
          <p:cNvSpPr txBox="1"/>
          <p:nvPr/>
        </p:nvSpPr>
        <p:spPr>
          <a:xfrm>
            <a:off x="4296400" y="5164325"/>
            <a:ext cx="322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7" name="Google Shape;2067;p154"/>
          <p:cNvSpPr txBox="1"/>
          <p:nvPr/>
        </p:nvSpPr>
        <p:spPr>
          <a:xfrm>
            <a:off x="255175" y="1356875"/>
            <a:ext cx="4923900" cy="164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solidFill>
                  <a:srgbClr val="FF0000"/>
                </a:solidFill>
              </a:rPr>
              <a:t>E: </a:t>
            </a:r>
            <a:r>
              <a:rPr lang="en-US" sz="1900">
                <a:solidFill>
                  <a:srgbClr val="FF0000"/>
                </a:solidFill>
              </a:rPr>
              <a:t>Lxd</a:t>
            </a:r>
            <a:r>
              <a:rPr b="1" lang="en-US" sz="1900">
                <a:solidFill>
                  <a:srgbClr val="FF0000"/>
                </a:solidFill>
              </a:rPr>
              <a:t> </a:t>
            </a:r>
            <a:r>
              <a:rPr lang="en-US" sz="1900">
                <a:solidFill>
                  <a:srgbClr val="FF0000"/>
                </a:solidFill>
              </a:rPr>
              <a:t>matrix of</a:t>
            </a:r>
            <a:r>
              <a:rPr b="1" lang="en-US" sz="1900">
                <a:solidFill>
                  <a:srgbClr val="FF0000"/>
                </a:solidFill>
              </a:rPr>
              <a:t> </a:t>
            </a:r>
            <a:r>
              <a:rPr lang="en-US" sz="1900">
                <a:solidFill>
                  <a:srgbClr val="FF0000"/>
                </a:solidFill>
              </a:rPr>
              <a:t>inputs</a:t>
            </a:r>
            <a:endParaRPr sz="19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solidFill>
                  <a:srgbClr val="FF0000"/>
                </a:solidFill>
              </a:rPr>
              <a:t>Q = W</a:t>
            </a:r>
            <a:r>
              <a:rPr b="1" baseline="-25000" lang="en-US" sz="1900">
                <a:solidFill>
                  <a:srgbClr val="FF0000"/>
                </a:solidFill>
              </a:rPr>
              <a:t>q</a:t>
            </a:r>
            <a:r>
              <a:rPr b="1" lang="en-US" sz="1900">
                <a:solidFill>
                  <a:srgbClr val="FF0000"/>
                </a:solidFill>
              </a:rPr>
              <a:t>E </a:t>
            </a:r>
            <a:endParaRPr b="1" sz="19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solidFill>
                  <a:srgbClr val="FF0000"/>
                </a:solidFill>
              </a:rPr>
              <a:t>K = W</a:t>
            </a:r>
            <a:r>
              <a:rPr b="1" baseline="-25000" lang="en-US" sz="1900">
                <a:solidFill>
                  <a:srgbClr val="FF0000"/>
                </a:solidFill>
              </a:rPr>
              <a:t>k</a:t>
            </a:r>
            <a:r>
              <a:rPr b="1" lang="en-US" sz="1900">
                <a:solidFill>
                  <a:srgbClr val="FF0000"/>
                </a:solidFill>
              </a:rPr>
              <a:t>E </a:t>
            </a:r>
            <a:endParaRPr b="1" sz="19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solidFill>
                  <a:srgbClr val="FF0000"/>
                </a:solidFill>
              </a:rPr>
              <a:t>V = W</a:t>
            </a:r>
            <a:r>
              <a:rPr b="1" baseline="-25000" lang="en-US" sz="1900">
                <a:solidFill>
                  <a:srgbClr val="FF0000"/>
                </a:solidFill>
              </a:rPr>
              <a:t>v</a:t>
            </a:r>
            <a:r>
              <a:rPr b="1" lang="en-US" sz="1900">
                <a:solidFill>
                  <a:srgbClr val="FF0000"/>
                </a:solidFill>
              </a:rPr>
              <a:t>E</a:t>
            </a:r>
            <a:endParaRPr b="1" sz="1900">
              <a:solidFill>
                <a:srgbClr val="FF0000"/>
              </a:solidFill>
            </a:endParaRPr>
          </a:p>
        </p:txBody>
      </p:sp>
      <p:sp>
        <p:nvSpPr>
          <p:cNvPr id="2068" name="Google Shape;2068;p154"/>
          <p:cNvSpPr txBox="1"/>
          <p:nvPr/>
        </p:nvSpPr>
        <p:spPr>
          <a:xfrm>
            <a:off x="5337075" y="4847800"/>
            <a:ext cx="709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9" name="Google Shape;2069;p154"/>
          <p:cNvSpPr txBox="1"/>
          <p:nvPr/>
        </p:nvSpPr>
        <p:spPr>
          <a:xfrm>
            <a:off x="5518050" y="4770400"/>
            <a:ext cx="7107900" cy="17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00"/>
              <a:t>A</a:t>
            </a:r>
            <a:r>
              <a:rPr b="1" baseline="-25000" lang="en-US" sz="2600"/>
              <a:t>i</a:t>
            </a:r>
            <a:r>
              <a:rPr b="1" lang="en-US" sz="2600"/>
              <a:t> = </a:t>
            </a:r>
            <a:endParaRPr sz="2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00"/>
              <a:t>C</a:t>
            </a:r>
            <a:r>
              <a:rPr b="1" baseline="-25000" lang="en-US" sz="2600"/>
              <a:t>i</a:t>
            </a:r>
            <a:r>
              <a:rPr b="1" lang="en-US" sz="2600"/>
              <a:t> = </a:t>
            </a:r>
            <a:r>
              <a:rPr lang="en-US" sz="2600"/>
              <a:t>A</a:t>
            </a:r>
            <a:r>
              <a:rPr baseline="-25000" lang="en-US" sz="2600"/>
              <a:t>i</a:t>
            </a:r>
            <a:r>
              <a:rPr lang="en-US" sz="2600"/>
              <a:t>V </a:t>
            </a:r>
            <a:r>
              <a:rPr lang="en-US" sz="2600">
                <a:solidFill>
                  <a:srgbClr val="888888"/>
                </a:solidFill>
              </a:rPr>
              <a:t>// L x d matrix</a:t>
            </a:r>
            <a:endParaRPr sz="2600">
              <a:solidFill>
                <a:srgbClr val="88888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00"/>
              <a:t>O</a:t>
            </a:r>
            <a:r>
              <a:rPr lang="en-US" sz="2600"/>
              <a:t> = W</a:t>
            </a:r>
            <a:r>
              <a:rPr baseline="-25000" lang="en-US" sz="2600"/>
              <a:t>o</a:t>
            </a:r>
            <a:r>
              <a:rPr lang="en-US" sz="2600"/>
              <a:t>[C</a:t>
            </a:r>
            <a:r>
              <a:rPr baseline="-25000" lang="en-US" sz="2600"/>
              <a:t>0</a:t>
            </a:r>
            <a:r>
              <a:rPr lang="en-US" sz="2600"/>
              <a:t>;</a:t>
            </a:r>
            <a:r>
              <a:rPr lang="en-US" sz="2600">
                <a:solidFill>
                  <a:schemeClr val="dk1"/>
                </a:solidFill>
              </a:rPr>
              <a:t>C</a:t>
            </a:r>
            <a:r>
              <a:rPr baseline="-25000" lang="en-US" sz="2600">
                <a:solidFill>
                  <a:schemeClr val="dk1"/>
                </a:solidFill>
              </a:rPr>
              <a:t>1</a:t>
            </a:r>
            <a:r>
              <a:rPr lang="en-US" sz="2600">
                <a:solidFill>
                  <a:schemeClr val="dk1"/>
                </a:solidFill>
              </a:rPr>
              <a:t>;...;C</a:t>
            </a:r>
            <a:r>
              <a:rPr baseline="-25000" lang="en-US" sz="2600">
                <a:solidFill>
                  <a:schemeClr val="dk1"/>
                </a:solidFill>
              </a:rPr>
              <a:t>n</a:t>
            </a:r>
            <a:r>
              <a:rPr lang="en-US" sz="2600">
                <a:solidFill>
                  <a:schemeClr val="dk1"/>
                </a:solidFill>
              </a:rPr>
              <a:t>]</a:t>
            </a:r>
            <a:r>
              <a:rPr lang="en-US" sz="2600">
                <a:solidFill>
                  <a:srgbClr val="888888"/>
                </a:solidFill>
              </a:rPr>
              <a:t>// output of self-attention</a:t>
            </a:r>
            <a:endParaRPr sz="2600">
              <a:solidFill>
                <a:srgbClr val="888888"/>
              </a:solidFill>
            </a:endParaRPr>
          </a:p>
        </p:txBody>
      </p:sp>
      <p:pic>
        <p:nvPicPr>
          <p:cNvPr id="2070" name="Google Shape;2070;p1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29875" y="4472713"/>
            <a:ext cx="2596375" cy="1150375"/>
          </a:xfrm>
          <a:prstGeom prst="rect">
            <a:avLst/>
          </a:prstGeom>
          <a:noFill/>
          <a:ln>
            <a:noFill/>
          </a:ln>
        </p:spPr>
      </p:pic>
      <p:sp>
        <p:nvSpPr>
          <p:cNvPr id="2071" name="Google Shape;2071;p154"/>
          <p:cNvSpPr/>
          <p:nvPr/>
        </p:nvSpPr>
        <p:spPr>
          <a:xfrm>
            <a:off x="4547175" y="1666375"/>
            <a:ext cx="1082100" cy="2794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072" name="Google Shape;2072;p154"/>
          <p:cNvCxnSpPr/>
          <p:nvPr/>
        </p:nvCxnSpPr>
        <p:spPr>
          <a:xfrm>
            <a:off x="1495200" y="2498875"/>
            <a:ext cx="2172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73" name="Google Shape;2073;p154"/>
          <p:cNvCxnSpPr/>
          <p:nvPr/>
        </p:nvCxnSpPr>
        <p:spPr>
          <a:xfrm>
            <a:off x="5778275" y="2532200"/>
            <a:ext cx="2172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74" name="Google Shape;2074;p154"/>
          <p:cNvSpPr/>
          <p:nvPr/>
        </p:nvSpPr>
        <p:spPr>
          <a:xfrm>
            <a:off x="8278200" y="1705097"/>
            <a:ext cx="1082100" cy="528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5" name="Google Shape;2075;p154"/>
          <p:cNvSpPr/>
          <p:nvPr/>
        </p:nvSpPr>
        <p:spPr>
          <a:xfrm>
            <a:off x="8278200" y="2397010"/>
            <a:ext cx="1082100" cy="528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6" name="Google Shape;2076;p154"/>
          <p:cNvSpPr/>
          <p:nvPr/>
        </p:nvSpPr>
        <p:spPr>
          <a:xfrm>
            <a:off x="8278200" y="3088922"/>
            <a:ext cx="1082100" cy="528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7" name="Google Shape;2077;p154"/>
          <p:cNvSpPr/>
          <p:nvPr/>
        </p:nvSpPr>
        <p:spPr>
          <a:xfrm>
            <a:off x="8278200" y="3784785"/>
            <a:ext cx="1082100" cy="528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8" name="Google Shape;2078;p154"/>
          <p:cNvSpPr txBox="1"/>
          <p:nvPr/>
        </p:nvSpPr>
        <p:spPr>
          <a:xfrm>
            <a:off x="6431225" y="1980275"/>
            <a:ext cx="7107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Split</a:t>
            </a:r>
            <a:endParaRPr/>
          </a:p>
        </p:txBody>
      </p:sp>
      <p:sp>
        <p:nvSpPr>
          <p:cNvPr id="2079" name="Google Shape;2079;p154"/>
          <p:cNvSpPr txBox="1"/>
          <p:nvPr/>
        </p:nvSpPr>
        <p:spPr>
          <a:xfrm>
            <a:off x="4904325" y="1226225"/>
            <a:ext cx="5202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/>
              <a:t>L</a:t>
            </a:r>
            <a:endParaRPr b="1" sz="1900"/>
          </a:p>
        </p:txBody>
      </p:sp>
      <p:sp>
        <p:nvSpPr>
          <p:cNvPr id="2080" name="Google Shape;2080;p154"/>
          <p:cNvSpPr txBox="1"/>
          <p:nvPr/>
        </p:nvSpPr>
        <p:spPr>
          <a:xfrm>
            <a:off x="4006725" y="2310200"/>
            <a:ext cx="5202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00"/>
              <a:t>d</a:t>
            </a:r>
            <a:endParaRPr b="1" sz="2300"/>
          </a:p>
        </p:txBody>
      </p:sp>
      <p:sp>
        <p:nvSpPr>
          <p:cNvPr id="2081" name="Google Shape;2081;p154"/>
          <p:cNvSpPr txBox="1"/>
          <p:nvPr/>
        </p:nvSpPr>
        <p:spPr>
          <a:xfrm>
            <a:off x="9459025" y="1738700"/>
            <a:ext cx="520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/>
              <a:t>d</a:t>
            </a:r>
            <a:r>
              <a:rPr b="1" baseline="-25000" lang="en-US" sz="1800"/>
              <a:t>k</a:t>
            </a:r>
            <a:endParaRPr b="1" baseline="-25000" sz="1800"/>
          </a:p>
        </p:txBody>
      </p:sp>
      <p:sp>
        <p:nvSpPr>
          <p:cNvPr id="2082" name="Google Shape;2082;p154"/>
          <p:cNvSpPr txBox="1"/>
          <p:nvPr/>
        </p:nvSpPr>
        <p:spPr>
          <a:xfrm>
            <a:off x="9459025" y="2468425"/>
            <a:ext cx="520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/>
              <a:t>d</a:t>
            </a:r>
            <a:r>
              <a:rPr b="1" baseline="-25000" lang="en-US" sz="1800"/>
              <a:t>k</a:t>
            </a:r>
            <a:endParaRPr b="1" baseline="-25000" sz="1800"/>
          </a:p>
        </p:txBody>
      </p:sp>
      <p:sp>
        <p:nvSpPr>
          <p:cNvPr id="2083" name="Google Shape;2083;p154"/>
          <p:cNvSpPr txBox="1"/>
          <p:nvPr/>
        </p:nvSpPr>
        <p:spPr>
          <a:xfrm>
            <a:off x="9459025" y="3198150"/>
            <a:ext cx="520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/>
              <a:t>d</a:t>
            </a:r>
            <a:r>
              <a:rPr b="1" baseline="-25000" lang="en-US" sz="1800"/>
              <a:t>k</a:t>
            </a:r>
            <a:endParaRPr b="1" baseline="-25000" sz="1800"/>
          </a:p>
        </p:txBody>
      </p:sp>
      <p:sp>
        <p:nvSpPr>
          <p:cNvPr id="2084" name="Google Shape;2084;p154"/>
          <p:cNvSpPr txBox="1"/>
          <p:nvPr/>
        </p:nvSpPr>
        <p:spPr>
          <a:xfrm>
            <a:off x="9459025" y="3818375"/>
            <a:ext cx="520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/>
              <a:t>d</a:t>
            </a:r>
            <a:r>
              <a:rPr b="1" baseline="-25000" lang="en-US" sz="1800"/>
              <a:t>k</a:t>
            </a:r>
            <a:endParaRPr b="1" baseline="-25000" sz="1800"/>
          </a:p>
        </p:txBody>
      </p:sp>
      <p:sp>
        <p:nvSpPr>
          <p:cNvPr id="2085" name="Google Shape;2085;p154"/>
          <p:cNvSpPr txBox="1"/>
          <p:nvPr/>
        </p:nvSpPr>
        <p:spPr>
          <a:xfrm>
            <a:off x="8559150" y="1226225"/>
            <a:ext cx="5202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/>
              <a:t>L</a:t>
            </a:r>
            <a:endParaRPr b="1" sz="1900"/>
          </a:p>
        </p:txBody>
      </p:sp>
      <p:sp>
        <p:nvSpPr>
          <p:cNvPr id="2086" name="Google Shape;2086;p154"/>
          <p:cNvSpPr txBox="1"/>
          <p:nvPr/>
        </p:nvSpPr>
        <p:spPr>
          <a:xfrm>
            <a:off x="7994100" y="4683050"/>
            <a:ext cx="252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800">
                <a:solidFill>
                  <a:srgbClr val="FF0000"/>
                </a:solidFill>
              </a:rPr>
              <a:t>i</a:t>
            </a:r>
            <a:endParaRPr b="1" i="1" sz="1800">
              <a:solidFill>
                <a:srgbClr val="FF0000"/>
              </a:solidFill>
            </a:endParaRPr>
          </a:p>
        </p:txBody>
      </p:sp>
      <p:sp>
        <p:nvSpPr>
          <p:cNvPr id="2087" name="Google Shape;2087;p154"/>
          <p:cNvSpPr txBox="1"/>
          <p:nvPr/>
        </p:nvSpPr>
        <p:spPr>
          <a:xfrm>
            <a:off x="8375100" y="4683050"/>
            <a:ext cx="199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800">
                <a:solidFill>
                  <a:srgbClr val="FF0000"/>
                </a:solidFill>
              </a:rPr>
              <a:t>i</a:t>
            </a:r>
            <a:endParaRPr b="1" i="1" sz="1800">
              <a:solidFill>
                <a:srgbClr val="FF0000"/>
              </a:solidFill>
            </a:endParaRPr>
          </a:p>
        </p:txBody>
      </p:sp>
      <p:sp>
        <p:nvSpPr>
          <p:cNvPr id="2088" name="Google Shape;2088;p154"/>
          <p:cNvSpPr txBox="1"/>
          <p:nvPr/>
        </p:nvSpPr>
        <p:spPr>
          <a:xfrm>
            <a:off x="9401300" y="4605250"/>
            <a:ext cx="6049200" cy="70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2089" name="Google Shape;2089;p154"/>
          <p:cNvGraphicFramePr/>
          <p:nvPr/>
        </p:nvGraphicFramePr>
        <p:xfrm>
          <a:off x="842463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{7605BA7A-3E15-4EE7-9963-05761346477F}</a:tableStyleId>
              </a:tblPr>
              <a:tblGrid>
                <a:gridCol w="1592700"/>
                <a:gridCol w="1049725"/>
                <a:gridCol w="938675"/>
                <a:gridCol w="2012175"/>
                <a:gridCol w="1210150"/>
                <a:gridCol w="1111375"/>
                <a:gridCol w="2592275"/>
              </a:tblGrid>
              <a:tr h="397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Why do we need RNN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dk1"/>
                          </a:solidFill>
                        </a:rPr>
                        <a:t>Simple RNNs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dk1"/>
                          </a:solidFill>
                        </a:rPr>
                        <a:t>Attention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How to derive gradients for RNNs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Better RNNs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/>
                        <a:t>Transformers</a:t>
                      </a:r>
                      <a:endParaRPr b="1"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Pre-trained Language Representation Models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155"/>
          <p:cNvSpPr txBox="1"/>
          <p:nvPr>
            <p:ph idx="4294967295"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Transformers: </a:t>
            </a:r>
            <a:r>
              <a:rPr b="1" lang="en-US"/>
              <a:t>Multi-head</a:t>
            </a:r>
            <a:r>
              <a:rPr lang="en-US"/>
              <a:t> Self-Attention</a:t>
            </a:r>
            <a:endParaRPr/>
          </a:p>
        </p:txBody>
      </p:sp>
      <p:sp>
        <p:nvSpPr>
          <p:cNvPr id="2096" name="Google Shape;2096;p155"/>
          <p:cNvSpPr txBox="1"/>
          <p:nvPr>
            <p:ph idx="12" type="sldNum"/>
          </p:nvPr>
        </p:nvSpPr>
        <p:spPr>
          <a:xfrm>
            <a:off x="10415352" y="6217625"/>
            <a:ext cx="16128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154</a:t>
            </a:r>
            <a:endParaRPr/>
          </a:p>
        </p:txBody>
      </p:sp>
      <p:sp>
        <p:nvSpPr>
          <p:cNvPr id="2097" name="Google Shape;2097;p155"/>
          <p:cNvSpPr txBox="1"/>
          <p:nvPr/>
        </p:nvSpPr>
        <p:spPr>
          <a:xfrm>
            <a:off x="1026275" y="1869525"/>
            <a:ext cx="99462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Regularization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Speed-up, as attention within each head can be computed in parallel</a:t>
            </a:r>
            <a:endParaRPr sz="2400"/>
          </a:p>
        </p:txBody>
      </p:sp>
      <p:graphicFrame>
        <p:nvGraphicFramePr>
          <p:cNvPr id="2098" name="Google Shape;2098;p155"/>
          <p:cNvGraphicFramePr/>
          <p:nvPr/>
        </p:nvGraphicFramePr>
        <p:xfrm>
          <a:off x="842463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{7605BA7A-3E15-4EE7-9963-05761346477F}</a:tableStyleId>
              </a:tblPr>
              <a:tblGrid>
                <a:gridCol w="1592700"/>
                <a:gridCol w="1049725"/>
                <a:gridCol w="938675"/>
                <a:gridCol w="2012175"/>
                <a:gridCol w="1210150"/>
                <a:gridCol w="1111375"/>
                <a:gridCol w="2592275"/>
              </a:tblGrid>
              <a:tr h="397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Why do we need RNN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dk1"/>
                          </a:solidFill>
                        </a:rPr>
                        <a:t>Simple RNNs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dk1"/>
                          </a:solidFill>
                        </a:rPr>
                        <a:t>Attention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How to derive gradients for RNNs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Better RNNs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/>
                        <a:t>Transformers</a:t>
                      </a:r>
                      <a:endParaRPr b="1"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Pre-trained Language Representation Models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3" name="Shape 2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4" name="Google Shape;2104;p156"/>
          <p:cNvSpPr txBox="1"/>
          <p:nvPr>
            <p:ph idx="4294967295"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Transformers: Positional encoding</a:t>
            </a:r>
            <a:endParaRPr/>
          </a:p>
        </p:txBody>
      </p:sp>
      <p:sp>
        <p:nvSpPr>
          <p:cNvPr id="2105" name="Google Shape;2105;p156"/>
          <p:cNvSpPr txBox="1"/>
          <p:nvPr>
            <p:ph idx="12" type="sldNum"/>
          </p:nvPr>
        </p:nvSpPr>
        <p:spPr>
          <a:xfrm>
            <a:off x="10415352" y="6217625"/>
            <a:ext cx="16128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154</a:t>
            </a:r>
            <a:endParaRPr/>
          </a:p>
        </p:txBody>
      </p:sp>
      <p:pic>
        <p:nvPicPr>
          <p:cNvPr id="2106" name="Google Shape;2106;p156"/>
          <p:cNvPicPr preferRelativeResize="0"/>
          <p:nvPr/>
        </p:nvPicPr>
        <p:blipFill rotWithShape="1">
          <a:blip r:embed="rId3">
            <a:alphaModFix/>
          </a:blip>
          <a:srcRect b="0" l="0" r="44809" t="64297"/>
          <a:stretch/>
        </p:blipFill>
        <p:spPr>
          <a:xfrm>
            <a:off x="2224725" y="2634599"/>
            <a:ext cx="2975550" cy="1662625"/>
          </a:xfrm>
          <a:prstGeom prst="rect">
            <a:avLst/>
          </a:prstGeom>
          <a:noFill/>
          <a:ln>
            <a:noFill/>
          </a:ln>
        </p:spPr>
      </p:pic>
      <p:sp>
        <p:nvSpPr>
          <p:cNvPr id="2107" name="Google Shape;2107;p156"/>
          <p:cNvSpPr/>
          <p:nvPr/>
        </p:nvSpPr>
        <p:spPr>
          <a:xfrm>
            <a:off x="1852925" y="1462302"/>
            <a:ext cx="3915000" cy="13428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8" name="Google Shape;2108;p156"/>
          <p:cNvSpPr/>
          <p:nvPr/>
        </p:nvSpPr>
        <p:spPr>
          <a:xfrm>
            <a:off x="2489689" y="2195141"/>
            <a:ext cx="252000" cy="7635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9" name="Google Shape;2109;p156"/>
          <p:cNvSpPr/>
          <p:nvPr/>
        </p:nvSpPr>
        <p:spPr>
          <a:xfrm>
            <a:off x="3276008" y="2197679"/>
            <a:ext cx="252000" cy="7635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0" name="Google Shape;2110;p156"/>
          <p:cNvSpPr/>
          <p:nvPr/>
        </p:nvSpPr>
        <p:spPr>
          <a:xfrm>
            <a:off x="4030162" y="2193758"/>
            <a:ext cx="252000" cy="7635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1" name="Google Shape;2111;p156"/>
          <p:cNvSpPr/>
          <p:nvPr/>
        </p:nvSpPr>
        <p:spPr>
          <a:xfrm>
            <a:off x="4798812" y="2193758"/>
            <a:ext cx="252000" cy="7635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2" name="Google Shape;2112;p156"/>
          <p:cNvSpPr/>
          <p:nvPr/>
        </p:nvSpPr>
        <p:spPr>
          <a:xfrm rot="5400000">
            <a:off x="7231025" y="3230113"/>
            <a:ext cx="1118100" cy="47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Position 0</a:t>
            </a:r>
            <a:endParaRPr b="1"/>
          </a:p>
        </p:txBody>
      </p:sp>
      <p:sp>
        <p:nvSpPr>
          <p:cNvPr id="2113" name="Google Shape;2113;p156"/>
          <p:cNvSpPr/>
          <p:nvPr/>
        </p:nvSpPr>
        <p:spPr>
          <a:xfrm rot="5400000">
            <a:off x="8099150" y="3230113"/>
            <a:ext cx="1118100" cy="47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Position 1</a:t>
            </a:r>
            <a:endParaRPr b="1"/>
          </a:p>
        </p:txBody>
      </p:sp>
      <p:sp>
        <p:nvSpPr>
          <p:cNvPr id="2114" name="Google Shape;2114;p156"/>
          <p:cNvSpPr/>
          <p:nvPr/>
        </p:nvSpPr>
        <p:spPr>
          <a:xfrm rot="5400000">
            <a:off x="8967275" y="3230113"/>
            <a:ext cx="1118100" cy="47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Position 2</a:t>
            </a:r>
            <a:endParaRPr b="1"/>
          </a:p>
        </p:txBody>
      </p:sp>
      <p:sp>
        <p:nvSpPr>
          <p:cNvPr id="2115" name="Google Shape;2115;p156"/>
          <p:cNvSpPr/>
          <p:nvPr/>
        </p:nvSpPr>
        <p:spPr>
          <a:xfrm rot="5400000">
            <a:off x="9835400" y="3230100"/>
            <a:ext cx="1118100" cy="47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Position 3</a:t>
            </a:r>
            <a:endParaRPr b="1"/>
          </a:p>
        </p:txBody>
      </p:sp>
      <p:sp>
        <p:nvSpPr>
          <p:cNvPr id="2116" name="Google Shape;2116;p156"/>
          <p:cNvSpPr txBox="1"/>
          <p:nvPr/>
        </p:nvSpPr>
        <p:spPr>
          <a:xfrm>
            <a:off x="5937650" y="3011875"/>
            <a:ext cx="471600" cy="9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700"/>
              <a:t>+</a:t>
            </a:r>
            <a:endParaRPr b="1" sz="4700"/>
          </a:p>
        </p:txBody>
      </p:sp>
      <p:graphicFrame>
        <p:nvGraphicFramePr>
          <p:cNvPr id="2117" name="Google Shape;2117;p156"/>
          <p:cNvGraphicFramePr/>
          <p:nvPr/>
        </p:nvGraphicFramePr>
        <p:xfrm>
          <a:off x="842463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{7605BA7A-3E15-4EE7-9963-05761346477F}</a:tableStyleId>
              </a:tblPr>
              <a:tblGrid>
                <a:gridCol w="1592700"/>
                <a:gridCol w="1049725"/>
                <a:gridCol w="938675"/>
                <a:gridCol w="2012175"/>
                <a:gridCol w="1210150"/>
                <a:gridCol w="1111375"/>
                <a:gridCol w="2592275"/>
              </a:tblGrid>
              <a:tr h="397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Why do we need RNN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dk1"/>
                          </a:solidFill>
                        </a:rPr>
                        <a:t>Simple RNNs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dk1"/>
                          </a:solidFill>
                        </a:rPr>
                        <a:t>Attention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How to derive gradients for RNNs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Better RNNs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/>
                        <a:t>Transformers</a:t>
                      </a:r>
                      <a:endParaRPr b="1"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Pre-trained Language Representation Models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2" name="Shape 2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3" name="Google Shape;2123;p157"/>
          <p:cNvSpPr txBox="1"/>
          <p:nvPr>
            <p:ph idx="4294967295"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Transformers</a:t>
            </a:r>
            <a:endParaRPr/>
          </a:p>
        </p:txBody>
      </p:sp>
      <p:sp>
        <p:nvSpPr>
          <p:cNvPr id="2124" name="Google Shape;2124;p157"/>
          <p:cNvSpPr txBox="1"/>
          <p:nvPr>
            <p:ph idx="12" type="sldNum"/>
          </p:nvPr>
        </p:nvSpPr>
        <p:spPr>
          <a:xfrm>
            <a:off x="10415352" y="6217625"/>
            <a:ext cx="16128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154</a:t>
            </a:r>
            <a:endParaRPr/>
          </a:p>
        </p:txBody>
      </p:sp>
      <p:pic>
        <p:nvPicPr>
          <p:cNvPr id="2125" name="Google Shape;2125;p1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2625" y="1488267"/>
            <a:ext cx="3526083" cy="51963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6" name="Google Shape;2126;p1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04524" y="1356874"/>
            <a:ext cx="2871775" cy="4403825"/>
          </a:xfrm>
          <a:prstGeom prst="rect">
            <a:avLst/>
          </a:prstGeom>
          <a:noFill/>
          <a:ln>
            <a:noFill/>
          </a:ln>
        </p:spPr>
      </p:pic>
      <p:sp>
        <p:nvSpPr>
          <p:cNvPr id="2127" name="Google Shape;2127;p157"/>
          <p:cNvSpPr txBox="1"/>
          <p:nvPr/>
        </p:nvSpPr>
        <p:spPr>
          <a:xfrm>
            <a:off x="4728700" y="6133625"/>
            <a:ext cx="60492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Image source: </a:t>
            </a:r>
            <a:r>
              <a:rPr lang="en-US" sz="1100">
                <a:solidFill>
                  <a:schemeClr val="dk1"/>
                </a:solidFill>
              </a:rPr>
              <a:t>Vaswani, A., Shazeer, N., Parmar, N., Uszkoreit, J., Jones, L., Gomez, A.N., Kaiser, Ł. and Polosukhin, I., 2017. Attention is all you need. 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2128" name="Google Shape;2128;p157"/>
          <p:cNvSpPr txBox="1"/>
          <p:nvPr/>
        </p:nvSpPr>
        <p:spPr>
          <a:xfrm>
            <a:off x="4921050" y="4292075"/>
            <a:ext cx="7107900" cy="17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00"/>
              <a:t>A</a:t>
            </a:r>
            <a:r>
              <a:rPr b="1" baseline="-25000" lang="en-US" sz="2600"/>
              <a:t>i</a:t>
            </a:r>
            <a:r>
              <a:rPr b="1" lang="en-US" sz="2600"/>
              <a:t> = </a:t>
            </a:r>
            <a:endParaRPr sz="2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00"/>
              <a:t>C</a:t>
            </a:r>
            <a:r>
              <a:rPr b="1" baseline="-25000" lang="en-US" sz="2600"/>
              <a:t>i</a:t>
            </a:r>
            <a:r>
              <a:rPr b="1" lang="en-US" sz="2600"/>
              <a:t> = </a:t>
            </a:r>
            <a:r>
              <a:rPr lang="en-US" sz="2600"/>
              <a:t>A</a:t>
            </a:r>
            <a:r>
              <a:rPr baseline="-25000" lang="en-US" sz="2600"/>
              <a:t>i</a:t>
            </a:r>
            <a:r>
              <a:rPr lang="en-US" sz="2600"/>
              <a:t>V </a:t>
            </a:r>
            <a:r>
              <a:rPr lang="en-US" sz="2600">
                <a:solidFill>
                  <a:srgbClr val="888888"/>
                </a:solidFill>
              </a:rPr>
              <a:t>// L x d matrix</a:t>
            </a:r>
            <a:endParaRPr sz="2600">
              <a:solidFill>
                <a:srgbClr val="88888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00"/>
              <a:t>O</a:t>
            </a:r>
            <a:r>
              <a:rPr lang="en-US" sz="2600"/>
              <a:t> = W</a:t>
            </a:r>
            <a:r>
              <a:rPr baseline="-25000" lang="en-US" sz="2600"/>
              <a:t>o</a:t>
            </a:r>
            <a:r>
              <a:rPr lang="en-US" sz="2600"/>
              <a:t>[C</a:t>
            </a:r>
            <a:r>
              <a:rPr baseline="-25000" lang="en-US" sz="2600"/>
              <a:t>0</a:t>
            </a:r>
            <a:r>
              <a:rPr lang="en-US" sz="2600"/>
              <a:t>;</a:t>
            </a:r>
            <a:r>
              <a:rPr lang="en-US" sz="2600">
                <a:solidFill>
                  <a:schemeClr val="dk1"/>
                </a:solidFill>
              </a:rPr>
              <a:t>C</a:t>
            </a:r>
            <a:r>
              <a:rPr baseline="-25000" lang="en-US" sz="2600">
                <a:solidFill>
                  <a:schemeClr val="dk1"/>
                </a:solidFill>
              </a:rPr>
              <a:t>1</a:t>
            </a:r>
            <a:r>
              <a:rPr lang="en-US" sz="2600">
                <a:solidFill>
                  <a:schemeClr val="dk1"/>
                </a:solidFill>
              </a:rPr>
              <a:t>;...;C</a:t>
            </a:r>
            <a:r>
              <a:rPr baseline="-25000" lang="en-US" sz="2600">
                <a:solidFill>
                  <a:schemeClr val="dk1"/>
                </a:solidFill>
              </a:rPr>
              <a:t>n</a:t>
            </a:r>
            <a:r>
              <a:rPr lang="en-US" sz="2600">
                <a:solidFill>
                  <a:schemeClr val="dk1"/>
                </a:solidFill>
              </a:rPr>
              <a:t>]</a:t>
            </a:r>
            <a:r>
              <a:rPr lang="en-US" sz="2600">
                <a:solidFill>
                  <a:srgbClr val="888888"/>
                </a:solidFill>
              </a:rPr>
              <a:t>// output of self-attention</a:t>
            </a:r>
            <a:endParaRPr sz="2600">
              <a:solidFill>
                <a:srgbClr val="888888"/>
              </a:solidFill>
            </a:endParaRPr>
          </a:p>
        </p:txBody>
      </p:sp>
      <p:pic>
        <p:nvPicPr>
          <p:cNvPr id="2129" name="Google Shape;2129;p1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32875" y="3994388"/>
            <a:ext cx="2596375" cy="1150375"/>
          </a:xfrm>
          <a:prstGeom prst="rect">
            <a:avLst/>
          </a:prstGeom>
          <a:noFill/>
          <a:ln>
            <a:noFill/>
          </a:ln>
        </p:spPr>
      </p:pic>
      <p:sp>
        <p:nvSpPr>
          <p:cNvPr id="2130" name="Google Shape;2130;p157"/>
          <p:cNvSpPr txBox="1"/>
          <p:nvPr/>
        </p:nvSpPr>
        <p:spPr>
          <a:xfrm>
            <a:off x="7386700" y="4215875"/>
            <a:ext cx="252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800">
                <a:solidFill>
                  <a:srgbClr val="FF0000"/>
                </a:solidFill>
              </a:rPr>
              <a:t>i</a:t>
            </a:r>
            <a:endParaRPr b="1" i="1" sz="1800">
              <a:solidFill>
                <a:srgbClr val="FF0000"/>
              </a:solidFill>
            </a:endParaRPr>
          </a:p>
        </p:txBody>
      </p:sp>
      <p:sp>
        <p:nvSpPr>
          <p:cNvPr id="2131" name="Google Shape;2131;p157"/>
          <p:cNvSpPr txBox="1"/>
          <p:nvPr/>
        </p:nvSpPr>
        <p:spPr>
          <a:xfrm>
            <a:off x="7767700" y="4215875"/>
            <a:ext cx="199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800">
                <a:solidFill>
                  <a:srgbClr val="FF0000"/>
                </a:solidFill>
              </a:rPr>
              <a:t>i</a:t>
            </a:r>
            <a:endParaRPr b="1" i="1" sz="1800">
              <a:solidFill>
                <a:srgbClr val="FF0000"/>
              </a:solidFill>
            </a:endParaRPr>
          </a:p>
        </p:txBody>
      </p:sp>
      <p:graphicFrame>
        <p:nvGraphicFramePr>
          <p:cNvPr id="2132" name="Google Shape;2132;p157"/>
          <p:cNvGraphicFramePr/>
          <p:nvPr/>
        </p:nvGraphicFramePr>
        <p:xfrm>
          <a:off x="842463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{7605BA7A-3E15-4EE7-9963-05761346477F}</a:tableStyleId>
              </a:tblPr>
              <a:tblGrid>
                <a:gridCol w="1592700"/>
                <a:gridCol w="1049725"/>
                <a:gridCol w="938675"/>
                <a:gridCol w="2012175"/>
                <a:gridCol w="1210150"/>
                <a:gridCol w="1111375"/>
                <a:gridCol w="2592275"/>
              </a:tblGrid>
              <a:tr h="397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Why do we need RNN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dk1"/>
                          </a:solidFill>
                        </a:rPr>
                        <a:t>Simple RNNs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dk1"/>
                          </a:solidFill>
                        </a:rPr>
                        <a:t>Attention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How to derive gradients for RNNs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Better RNNs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/>
                        <a:t>Transformers</a:t>
                      </a:r>
                      <a:endParaRPr b="1"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Pre-trained Language Representation Models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7" name="Shape 2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8" name="Google Shape;2138;p158"/>
          <p:cNvSpPr txBox="1"/>
          <p:nvPr>
            <p:ph idx="4294967295"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Transformers</a:t>
            </a:r>
            <a:endParaRPr/>
          </a:p>
        </p:txBody>
      </p:sp>
      <p:sp>
        <p:nvSpPr>
          <p:cNvPr id="2139" name="Google Shape;2139;p158"/>
          <p:cNvSpPr txBox="1"/>
          <p:nvPr>
            <p:ph idx="12" type="sldNum"/>
          </p:nvPr>
        </p:nvSpPr>
        <p:spPr>
          <a:xfrm>
            <a:off x="10415352" y="6217625"/>
            <a:ext cx="16128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154</a:t>
            </a:r>
            <a:endParaRPr/>
          </a:p>
        </p:txBody>
      </p:sp>
      <p:pic>
        <p:nvPicPr>
          <p:cNvPr id="2140" name="Google Shape;2140;p1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2625" y="1488267"/>
            <a:ext cx="3526083" cy="51963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1" name="Google Shape;2141;p1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04524" y="1356874"/>
            <a:ext cx="2871775" cy="4403825"/>
          </a:xfrm>
          <a:prstGeom prst="rect">
            <a:avLst/>
          </a:prstGeom>
          <a:noFill/>
          <a:ln>
            <a:noFill/>
          </a:ln>
        </p:spPr>
      </p:pic>
      <p:sp>
        <p:nvSpPr>
          <p:cNvPr id="2142" name="Google Shape;2142;p158"/>
          <p:cNvSpPr txBox="1"/>
          <p:nvPr/>
        </p:nvSpPr>
        <p:spPr>
          <a:xfrm>
            <a:off x="4728700" y="6133625"/>
            <a:ext cx="60492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Image source: </a:t>
            </a:r>
            <a:r>
              <a:rPr lang="en-US" sz="1100">
                <a:solidFill>
                  <a:schemeClr val="dk1"/>
                </a:solidFill>
              </a:rPr>
              <a:t>Vaswani, A., Shazeer, N., Parmar, N., Uszkoreit, J., Jones, L., Gomez, A.N., Kaiser, Ł. and Polosukhin, I., 2017. Attention is all you need. 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2143" name="Google Shape;2143;p158"/>
          <p:cNvSpPr txBox="1"/>
          <p:nvPr/>
        </p:nvSpPr>
        <p:spPr>
          <a:xfrm>
            <a:off x="4921050" y="4292075"/>
            <a:ext cx="7107900" cy="17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00"/>
              <a:t>A</a:t>
            </a:r>
            <a:r>
              <a:rPr b="1" baseline="-25000" lang="en-US" sz="2600"/>
              <a:t>i</a:t>
            </a:r>
            <a:r>
              <a:rPr b="1" lang="en-US" sz="2600"/>
              <a:t> = </a:t>
            </a:r>
            <a:endParaRPr sz="2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00"/>
              <a:t>C</a:t>
            </a:r>
            <a:r>
              <a:rPr b="1" baseline="-25000" lang="en-US" sz="2600"/>
              <a:t>i</a:t>
            </a:r>
            <a:r>
              <a:rPr b="1" lang="en-US" sz="2600"/>
              <a:t> = </a:t>
            </a:r>
            <a:r>
              <a:rPr lang="en-US" sz="2600"/>
              <a:t>A</a:t>
            </a:r>
            <a:r>
              <a:rPr baseline="-25000" lang="en-US" sz="2600"/>
              <a:t>i</a:t>
            </a:r>
            <a:r>
              <a:rPr lang="en-US" sz="2600"/>
              <a:t>V </a:t>
            </a:r>
            <a:r>
              <a:rPr lang="en-US" sz="2600">
                <a:solidFill>
                  <a:srgbClr val="888888"/>
                </a:solidFill>
              </a:rPr>
              <a:t>// L x d matrix</a:t>
            </a:r>
            <a:endParaRPr sz="2600">
              <a:solidFill>
                <a:srgbClr val="88888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00"/>
              <a:t>O</a:t>
            </a:r>
            <a:r>
              <a:rPr lang="en-US" sz="2600"/>
              <a:t> = W</a:t>
            </a:r>
            <a:r>
              <a:rPr baseline="-25000" lang="en-US" sz="2600"/>
              <a:t>o</a:t>
            </a:r>
            <a:r>
              <a:rPr lang="en-US" sz="2600"/>
              <a:t>[C</a:t>
            </a:r>
            <a:r>
              <a:rPr baseline="-25000" lang="en-US" sz="2600"/>
              <a:t>0</a:t>
            </a:r>
            <a:r>
              <a:rPr lang="en-US" sz="2600"/>
              <a:t>;</a:t>
            </a:r>
            <a:r>
              <a:rPr lang="en-US" sz="2600">
                <a:solidFill>
                  <a:schemeClr val="dk1"/>
                </a:solidFill>
              </a:rPr>
              <a:t>C</a:t>
            </a:r>
            <a:r>
              <a:rPr baseline="-25000" lang="en-US" sz="2600">
                <a:solidFill>
                  <a:schemeClr val="dk1"/>
                </a:solidFill>
              </a:rPr>
              <a:t>1</a:t>
            </a:r>
            <a:r>
              <a:rPr lang="en-US" sz="2600">
                <a:solidFill>
                  <a:schemeClr val="dk1"/>
                </a:solidFill>
              </a:rPr>
              <a:t>;...;C</a:t>
            </a:r>
            <a:r>
              <a:rPr baseline="-25000" lang="en-US" sz="2600">
                <a:solidFill>
                  <a:schemeClr val="dk1"/>
                </a:solidFill>
              </a:rPr>
              <a:t>n</a:t>
            </a:r>
            <a:r>
              <a:rPr lang="en-US" sz="2600">
                <a:solidFill>
                  <a:schemeClr val="dk1"/>
                </a:solidFill>
              </a:rPr>
              <a:t>]</a:t>
            </a:r>
            <a:r>
              <a:rPr lang="en-US" sz="2600">
                <a:solidFill>
                  <a:srgbClr val="888888"/>
                </a:solidFill>
              </a:rPr>
              <a:t>// output of self-attention</a:t>
            </a:r>
            <a:endParaRPr sz="2600">
              <a:solidFill>
                <a:srgbClr val="888888"/>
              </a:solidFill>
            </a:endParaRPr>
          </a:p>
        </p:txBody>
      </p:sp>
      <p:pic>
        <p:nvPicPr>
          <p:cNvPr id="2144" name="Google Shape;2144;p1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32875" y="3994388"/>
            <a:ext cx="2596375" cy="11503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145" name="Google Shape;2145;p158"/>
          <p:cNvGraphicFramePr/>
          <p:nvPr/>
        </p:nvGraphicFramePr>
        <p:xfrm>
          <a:off x="842463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{7605BA7A-3E15-4EE7-9963-05761346477F}</a:tableStyleId>
              </a:tblPr>
              <a:tblGrid>
                <a:gridCol w="1592700"/>
                <a:gridCol w="1049725"/>
                <a:gridCol w="938675"/>
                <a:gridCol w="2012175"/>
                <a:gridCol w="1210150"/>
                <a:gridCol w="1111375"/>
                <a:gridCol w="2592275"/>
              </a:tblGrid>
              <a:tr h="397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Why do we need RNN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dk1"/>
                          </a:solidFill>
                        </a:rPr>
                        <a:t>Simple RNNs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dk1"/>
                          </a:solidFill>
                        </a:rPr>
                        <a:t>Attention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How to derive gradients for RNNs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Better RNNs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/>
                        <a:t>Transformers</a:t>
                      </a:r>
                      <a:endParaRPr b="1"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Pre-trained Language Representation Models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  <p:sp>
        <p:nvSpPr>
          <p:cNvPr id="2146" name="Google Shape;2146;p158"/>
          <p:cNvSpPr/>
          <p:nvPr/>
        </p:nvSpPr>
        <p:spPr>
          <a:xfrm>
            <a:off x="668425" y="2980125"/>
            <a:ext cx="2270700" cy="3578700"/>
          </a:xfrm>
          <a:prstGeom prst="rect">
            <a:avLst/>
          </a:prstGeom>
          <a:noFill/>
          <a:ln cap="flat" cmpd="sng" w="38100">
            <a:solidFill>
              <a:srgbClr val="F6B26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7" name="Google Shape;2147;p158"/>
          <p:cNvSpPr/>
          <p:nvPr/>
        </p:nvSpPr>
        <p:spPr>
          <a:xfrm>
            <a:off x="3000625" y="1356875"/>
            <a:ext cx="1789500" cy="5385300"/>
          </a:xfrm>
          <a:prstGeom prst="rect">
            <a:avLst/>
          </a:prstGeom>
          <a:noFill/>
          <a:ln cap="flat" cmpd="sng" w="3810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8" name="Google Shape;2148;p158"/>
          <p:cNvSpPr txBox="1"/>
          <p:nvPr/>
        </p:nvSpPr>
        <p:spPr>
          <a:xfrm>
            <a:off x="878200" y="2387800"/>
            <a:ext cx="10737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>
                <a:solidFill>
                  <a:srgbClr val="EF8600"/>
                </a:solidFill>
              </a:rPr>
              <a:t>Encoder</a:t>
            </a:r>
            <a:endParaRPr b="1" sz="1700">
              <a:solidFill>
                <a:srgbClr val="EF8600"/>
              </a:solidFill>
            </a:endParaRPr>
          </a:p>
        </p:txBody>
      </p:sp>
      <p:sp>
        <p:nvSpPr>
          <p:cNvPr id="2149" name="Google Shape;2149;p158"/>
          <p:cNvSpPr txBox="1"/>
          <p:nvPr/>
        </p:nvSpPr>
        <p:spPr>
          <a:xfrm>
            <a:off x="4921050" y="1738100"/>
            <a:ext cx="10737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>
                <a:solidFill>
                  <a:srgbClr val="6AA84F"/>
                </a:solidFill>
              </a:rPr>
              <a:t>Decoder</a:t>
            </a:r>
            <a:endParaRPr b="1" sz="1700">
              <a:solidFill>
                <a:srgbClr val="6AA84F"/>
              </a:solidFill>
            </a:endParaRPr>
          </a:p>
        </p:txBody>
      </p:sp>
      <p:sp>
        <p:nvSpPr>
          <p:cNvPr id="2150" name="Google Shape;2150;p158"/>
          <p:cNvSpPr txBox="1"/>
          <p:nvPr/>
        </p:nvSpPr>
        <p:spPr>
          <a:xfrm>
            <a:off x="7386700" y="4215875"/>
            <a:ext cx="252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800">
                <a:solidFill>
                  <a:srgbClr val="FF0000"/>
                </a:solidFill>
              </a:rPr>
              <a:t>i</a:t>
            </a:r>
            <a:endParaRPr b="1" i="1" sz="1800">
              <a:solidFill>
                <a:srgbClr val="FF0000"/>
              </a:solidFill>
            </a:endParaRPr>
          </a:p>
        </p:txBody>
      </p:sp>
      <p:sp>
        <p:nvSpPr>
          <p:cNvPr id="2151" name="Google Shape;2151;p158"/>
          <p:cNvSpPr txBox="1"/>
          <p:nvPr/>
        </p:nvSpPr>
        <p:spPr>
          <a:xfrm>
            <a:off x="7767700" y="4215875"/>
            <a:ext cx="199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800">
                <a:solidFill>
                  <a:srgbClr val="FF0000"/>
                </a:solidFill>
              </a:rPr>
              <a:t>i</a:t>
            </a:r>
            <a:endParaRPr b="1" i="1" sz="18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6" name="Shape 2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7" name="Google Shape;2157;p159"/>
          <p:cNvSpPr txBox="1"/>
          <p:nvPr>
            <p:ph idx="12" type="sldNum"/>
          </p:nvPr>
        </p:nvSpPr>
        <p:spPr>
          <a:xfrm>
            <a:off x="10415352" y="6217625"/>
            <a:ext cx="16128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154</a:t>
            </a:r>
            <a:endParaRPr/>
          </a:p>
        </p:txBody>
      </p:sp>
      <p:graphicFrame>
        <p:nvGraphicFramePr>
          <p:cNvPr id="2158" name="Google Shape;2158;p159"/>
          <p:cNvGraphicFramePr/>
          <p:nvPr/>
        </p:nvGraphicFramePr>
        <p:xfrm>
          <a:off x="842463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{7605BA7A-3E15-4EE7-9963-05761346477F}</a:tableStyleId>
              </a:tblPr>
              <a:tblGrid>
                <a:gridCol w="1592700"/>
                <a:gridCol w="1049725"/>
                <a:gridCol w="938675"/>
                <a:gridCol w="2012175"/>
                <a:gridCol w="1210150"/>
                <a:gridCol w="1111375"/>
                <a:gridCol w="2592275"/>
              </a:tblGrid>
              <a:tr h="397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Why do we need RNN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dk1"/>
                          </a:solidFill>
                        </a:rPr>
                        <a:t>Simple RNNs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dk1"/>
                          </a:solidFill>
                        </a:rPr>
                        <a:t>Attention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How to derive gradients for RNNs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Better RNNs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Transformers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/>
                        <a:t>Pre-trained Language Representation Models</a:t>
                      </a:r>
                      <a:endParaRPr b="1"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  <p:sp>
        <p:nvSpPr>
          <p:cNvPr id="2159" name="Google Shape;2159;p159"/>
          <p:cNvSpPr txBox="1"/>
          <p:nvPr>
            <p:ph idx="4294967295"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Pretrained Language Representation Models</a:t>
            </a:r>
            <a:endParaRPr/>
          </a:p>
        </p:txBody>
      </p:sp>
      <p:sp>
        <p:nvSpPr>
          <p:cNvPr id="2160" name="Google Shape;2160;p159"/>
          <p:cNvSpPr txBox="1"/>
          <p:nvPr>
            <p:ph idx="4294967295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06400" lvl="0" marL="457200" rtl="0" algn="l"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b="1" lang="en-US"/>
              <a:t>Colossal</a:t>
            </a:r>
            <a:r>
              <a:rPr b="1" lang="en-US"/>
              <a:t> datasets</a:t>
            </a:r>
            <a:r>
              <a:rPr lang="en-US"/>
              <a:t> + Transformer models = </a:t>
            </a:r>
            <a:r>
              <a:rPr b="1" lang="en-US"/>
              <a:t>pre-training</a:t>
            </a:r>
            <a:endParaRPr b="1"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Word Embedding pre-training X [Model + Embedding] pre-training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b="1" lang="en-US"/>
              <a:t>Fine-tune</a:t>
            </a:r>
            <a:r>
              <a:rPr lang="en-US"/>
              <a:t> with “</a:t>
            </a:r>
            <a:r>
              <a:rPr b="1" lang="en-US"/>
              <a:t>little dataset”</a:t>
            </a:r>
            <a:endParaRPr b="1"/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66" name="Google Shape;2166;p160"/>
          <p:cNvGraphicFramePr/>
          <p:nvPr/>
        </p:nvGraphicFramePr>
        <p:xfrm>
          <a:off x="842463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{7605BA7A-3E15-4EE7-9963-05761346477F}</a:tableStyleId>
              </a:tblPr>
              <a:tblGrid>
                <a:gridCol w="1592700"/>
                <a:gridCol w="1049725"/>
                <a:gridCol w="938675"/>
                <a:gridCol w="2012175"/>
                <a:gridCol w="1210150"/>
                <a:gridCol w="1111375"/>
                <a:gridCol w="2592275"/>
              </a:tblGrid>
              <a:tr h="397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Why do we need RNN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dk1"/>
                          </a:solidFill>
                        </a:rPr>
                        <a:t>Simple RNNs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dk1"/>
                          </a:solidFill>
                        </a:rPr>
                        <a:t>Attention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How to derive gradients for RNNs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Better RNNs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Transformers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/>
                        <a:t>Pre-trained Language Representation Models</a:t>
                      </a:r>
                      <a:endParaRPr b="1"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  <p:sp>
        <p:nvSpPr>
          <p:cNvPr id="2167" name="Google Shape;2167;p160"/>
          <p:cNvSpPr txBox="1"/>
          <p:nvPr>
            <p:ph idx="4294967295" type="title"/>
          </p:nvPr>
        </p:nvSpPr>
        <p:spPr>
          <a:xfrm>
            <a:off x="415600" y="593380"/>
            <a:ext cx="11360700" cy="1228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BERT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100"/>
              <a:t>B</a:t>
            </a:r>
            <a:r>
              <a:rPr lang="en-US" sz="3100">
                <a:solidFill>
                  <a:srgbClr val="888888"/>
                </a:solidFill>
              </a:rPr>
              <a:t>i-directional </a:t>
            </a:r>
            <a:r>
              <a:rPr lang="en-US" sz="3100"/>
              <a:t>E</a:t>
            </a:r>
            <a:r>
              <a:rPr lang="en-US" sz="3100">
                <a:solidFill>
                  <a:srgbClr val="888888"/>
                </a:solidFill>
              </a:rPr>
              <a:t>ncodings f</a:t>
            </a:r>
            <a:r>
              <a:rPr lang="en-US" sz="3100"/>
              <a:t>r</a:t>
            </a:r>
            <a:r>
              <a:rPr lang="en-US" sz="3100">
                <a:solidFill>
                  <a:srgbClr val="888888"/>
                </a:solidFill>
              </a:rPr>
              <a:t>om </a:t>
            </a:r>
            <a:r>
              <a:rPr lang="en-US" sz="3100"/>
              <a:t>T</a:t>
            </a:r>
            <a:r>
              <a:rPr lang="en-US" sz="3100">
                <a:solidFill>
                  <a:srgbClr val="888888"/>
                </a:solidFill>
              </a:rPr>
              <a:t>ransformers</a:t>
            </a:r>
            <a:endParaRPr sz="3100">
              <a:solidFill>
                <a:srgbClr val="888888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68" name="Google Shape;2168;p1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2813" y="1821438"/>
            <a:ext cx="10591063" cy="4236425"/>
          </a:xfrm>
          <a:prstGeom prst="rect">
            <a:avLst/>
          </a:prstGeom>
          <a:noFill/>
          <a:ln>
            <a:noFill/>
          </a:ln>
        </p:spPr>
      </p:pic>
      <p:sp>
        <p:nvSpPr>
          <p:cNvPr id="2169" name="Google Shape;2169;p160"/>
          <p:cNvSpPr txBox="1"/>
          <p:nvPr>
            <p:ph idx="12" type="sldNum"/>
          </p:nvPr>
        </p:nvSpPr>
        <p:spPr>
          <a:xfrm>
            <a:off x="10415352" y="6217625"/>
            <a:ext cx="16128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154</a:t>
            </a:r>
            <a:endParaRPr/>
          </a:p>
        </p:txBody>
      </p: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4" name="Shape 2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75" name="Google Shape;2175;p161"/>
          <p:cNvGraphicFramePr/>
          <p:nvPr/>
        </p:nvGraphicFramePr>
        <p:xfrm>
          <a:off x="842463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{7605BA7A-3E15-4EE7-9963-05761346477F}</a:tableStyleId>
              </a:tblPr>
              <a:tblGrid>
                <a:gridCol w="1592700"/>
                <a:gridCol w="1049725"/>
                <a:gridCol w="938675"/>
                <a:gridCol w="2012175"/>
                <a:gridCol w="1210150"/>
                <a:gridCol w="1111375"/>
                <a:gridCol w="2592275"/>
              </a:tblGrid>
              <a:tr h="397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Why do we need RNN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dk1"/>
                          </a:solidFill>
                        </a:rPr>
                        <a:t>Simple RNNs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dk1"/>
                          </a:solidFill>
                        </a:rPr>
                        <a:t>Attention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How to derive gradients for RNNs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Better RNNs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Transformers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/>
                        <a:t>Pre-trained Language Representation Models</a:t>
                      </a:r>
                      <a:endParaRPr b="1"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  <p:sp>
        <p:nvSpPr>
          <p:cNvPr id="2176" name="Google Shape;2176;p161"/>
          <p:cNvSpPr txBox="1"/>
          <p:nvPr>
            <p:ph idx="4294967295" type="title"/>
          </p:nvPr>
        </p:nvSpPr>
        <p:spPr>
          <a:xfrm>
            <a:off x="415600" y="593377"/>
            <a:ext cx="11360700" cy="83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BERT:Pre-training</a:t>
            </a:r>
            <a:endParaRPr/>
          </a:p>
        </p:txBody>
      </p:sp>
      <p:sp>
        <p:nvSpPr>
          <p:cNvPr id="2177" name="Google Shape;2177;p161"/>
          <p:cNvSpPr txBox="1"/>
          <p:nvPr>
            <p:ph idx="12" type="sldNum"/>
          </p:nvPr>
        </p:nvSpPr>
        <p:spPr>
          <a:xfrm>
            <a:off x="10415352" y="6217625"/>
            <a:ext cx="16128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154</a:t>
            </a:r>
            <a:endParaRPr/>
          </a:p>
        </p:txBody>
      </p:sp>
      <p:sp>
        <p:nvSpPr>
          <p:cNvPr id="2178" name="Google Shape;2178;p161"/>
          <p:cNvSpPr txBox="1"/>
          <p:nvPr/>
        </p:nvSpPr>
        <p:spPr>
          <a:xfrm>
            <a:off x="0" y="5472825"/>
            <a:ext cx="119718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100">
                <a:solidFill>
                  <a:srgbClr val="BF9000"/>
                </a:solidFill>
              </a:rPr>
              <a:t>'[CLS]', 'a', </a:t>
            </a:r>
            <a:r>
              <a:rPr lang="en-US" sz="2100">
                <a:solidFill>
                  <a:srgbClr val="FF0000"/>
                </a:solidFill>
              </a:rPr>
              <a:t>'greyhound'</a:t>
            </a:r>
            <a:r>
              <a:rPr lang="en-US" sz="2100">
                <a:solidFill>
                  <a:srgbClr val="BF9000"/>
                </a:solidFill>
              </a:rPr>
              <a:t>, 'was', '</a:t>
            </a:r>
            <a:r>
              <a:rPr lang="en-US" sz="2100">
                <a:solidFill>
                  <a:srgbClr val="FF0000"/>
                </a:solidFill>
              </a:rPr>
              <a:t>[MASK]</a:t>
            </a:r>
            <a:r>
              <a:rPr lang="en-US" sz="2100">
                <a:solidFill>
                  <a:srgbClr val="BF9000"/>
                </a:solidFill>
              </a:rPr>
              <a:t>', 'the', 'boy', '</a:t>
            </a:r>
            <a:r>
              <a:rPr lang="en-US" sz="2100">
                <a:solidFill>
                  <a:srgbClr val="FF0000"/>
                </a:solidFill>
              </a:rPr>
              <a:t>[MASK]</a:t>
            </a:r>
            <a:r>
              <a:rPr lang="en-US" sz="2100">
                <a:solidFill>
                  <a:srgbClr val="BF9000"/>
                </a:solidFill>
              </a:rPr>
              <a:t>', 'the', 'dark', 'forest', '[SEP]',</a:t>
            </a:r>
            <a:r>
              <a:rPr lang="en-US" sz="2100">
                <a:solidFill>
                  <a:srgbClr val="990000"/>
                </a:solidFill>
              </a:rPr>
              <a:t> </a:t>
            </a:r>
            <a:br>
              <a:rPr lang="en-US" sz="2100">
                <a:solidFill>
                  <a:srgbClr val="990000"/>
                </a:solidFill>
              </a:rPr>
            </a:br>
            <a:r>
              <a:rPr lang="en-US" sz="2100">
                <a:solidFill>
                  <a:srgbClr val="990000"/>
                </a:solidFill>
              </a:rPr>
              <a:t>'a', 'great', 'stone', '[</a:t>
            </a:r>
            <a:r>
              <a:rPr lang="en-US" sz="2100">
                <a:solidFill>
                  <a:srgbClr val="FF0000"/>
                </a:solidFill>
              </a:rPr>
              <a:t>MASK]</a:t>
            </a:r>
            <a:r>
              <a:rPr lang="en-US" sz="2100">
                <a:solidFill>
                  <a:srgbClr val="990000"/>
                </a:solidFill>
              </a:rPr>
              <a:t>, 'with', 'fence', 'with', 'a', 'boy', 'behind', 'was', 'guarded', 'by', 'the', 'greyhound', '[SEP]'</a:t>
            </a:r>
            <a:endParaRPr>
              <a:solidFill>
                <a:srgbClr val="990000"/>
              </a:solidFill>
            </a:endParaRPr>
          </a:p>
        </p:txBody>
      </p:sp>
      <p:cxnSp>
        <p:nvCxnSpPr>
          <p:cNvPr id="2179" name="Google Shape;2179;p161"/>
          <p:cNvCxnSpPr/>
          <p:nvPr/>
        </p:nvCxnSpPr>
        <p:spPr>
          <a:xfrm rot="10800000">
            <a:off x="1951875" y="2609875"/>
            <a:ext cx="24600" cy="2850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80" name="Google Shape;2180;p161"/>
          <p:cNvSpPr txBox="1"/>
          <p:nvPr/>
        </p:nvSpPr>
        <p:spPr>
          <a:xfrm>
            <a:off x="1100350" y="2092100"/>
            <a:ext cx="61206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/>
              <a:t>Predict, what was the original token</a:t>
            </a:r>
            <a:endParaRPr sz="2100"/>
          </a:p>
        </p:txBody>
      </p:sp>
      <p:cxnSp>
        <p:nvCxnSpPr>
          <p:cNvPr id="2181" name="Google Shape;2181;p161"/>
          <p:cNvCxnSpPr/>
          <p:nvPr/>
        </p:nvCxnSpPr>
        <p:spPr>
          <a:xfrm rot="10800000">
            <a:off x="3111725" y="2548250"/>
            <a:ext cx="695400" cy="2859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82" name="Google Shape;2182;p161"/>
          <p:cNvCxnSpPr/>
          <p:nvPr/>
        </p:nvCxnSpPr>
        <p:spPr>
          <a:xfrm rot="10800000">
            <a:off x="3432625" y="2548275"/>
            <a:ext cx="2961600" cy="297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83" name="Google Shape;2183;p161"/>
          <p:cNvCxnSpPr/>
          <p:nvPr/>
        </p:nvCxnSpPr>
        <p:spPr>
          <a:xfrm rot="10800000">
            <a:off x="2383600" y="2671600"/>
            <a:ext cx="246900" cy="313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84" name="Google Shape;2184;p161"/>
          <p:cNvSpPr/>
          <p:nvPr/>
        </p:nvSpPr>
        <p:spPr>
          <a:xfrm>
            <a:off x="952250" y="3535425"/>
            <a:ext cx="9378600" cy="1283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/>
              <a:t>B</a:t>
            </a:r>
            <a:r>
              <a:rPr lang="en-US" sz="2500"/>
              <a:t>ERT</a:t>
            </a:r>
            <a:endParaRPr sz="2500"/>
          </a:p>
        </p:txBody>
      </p:sp>
      <p:sp>
        <p:nvSpPr>
          <p:cNvPr id="2185" name="Google Shape;2185;p161"/>
          <p:cNvSpPr txBox="1"/>
          <p:nvPr/>
        </p:nvSpPr>
        <p:spPr>
          <a:xfrm>
            <a:off x="0" y="6504000"/>
            <a:ext cx="11776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</a:rPr>
              <a:t>Devlin, J., Chang, M.W., Lee, K. and Toutanova, K., 2018. Bert: Pre-training of deep bidirectional transformers for language understanding. </a:t>
            </a:r>
            <a:endParaRPr/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0" name="Shape 2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91" name="Google Shape;2191;p162"/>
          <p:cNvGraphicFramePr/>
          <p:nvPr/>
        </p:nvGraphicFramePr>
        <p:xfrm>
          <a:off x="842463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{7605BA7A-3E15-4EE7-9963-05761346477F}</a:tableStyleId>
              </a:tblPr>
              <a:tblGrid>
                <a:gridCol w="1592700"/>
                <a:gridCol w="1049725"/>
                <a:gridCol w="938675"/>
                <a:gridCol w="2012175"/>
                <a:gridCol w="1210150"/>
                <a:gridCol w="1111375"/>
                <a:gridCol w="2592275"/>
              </a:tblGrid>
              <a:tr h="397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Why do we need RNN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dk1"/>
                          </a:solidFill>
                        </a:rPr>
                        <a:t>Simple RNNs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dk1"/>
                          </a:solidFill>
                        </a:rPr>
                        <a:t>Attention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How to derive gradients for RNNs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Better RNNs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Transformers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/>
                        <a:t>Pre-trained Language Representation Models</a:t>
                      </a:r>
                      <a:endParaRPr b="1"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  <p:sp>
        <p:nvSpPr>
          <p:cNvPr id="2192" name="Google Shape;2192;p162"/>
          <p:cNvSpPr txBox="1"/>
          <p:nvPr>
            <p:ph idx="4294967295" type="title"/>
          </p:nvPr>
        </p:nvSpPr>
        <p:spPr>
          <a:xfrm>
            <a:off x="415600" y="593377"/>
            <a:ext cx="11360700" cy="83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BERT:Pre-training</a:t>
            </a:r>
            <a:endParaRPr/>
          </a:p>
        </p:txBody>
      </p:sp>
      <p:sp>
        <p:nvSpPr>
          <p:cNvPr id="2193" name="Google Shape;2193;p162"/>
          <p:cNvSpPr txBox="1"/>
          <p:nvPr>
            <p:ph idx="12" type="sldNum"/>
          </p:nvPr>
        </p:nvSpPr>
        <p:spPr>
          <a:xfrm>
            <a:off x="10415352" y="6217625"/>
            <a:ext cx="16128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154</a:t>
            </a:r>
            <a:endParaRPr/>
          </a:p>
        </p:txBody>
      </p:sp>
      <p:sp>
        <p:nvSpPr>
          <p:cNvPr id="2194" name="Google Shape;2194;p162"/>
          <p:cNvSpPr txBox="1"/>
          <p:nvPr/>
        </p:nvSpPr>
        <p:spPr>
          <a:xfrm>
            <a:off x="0" y="5472825"/>
            <a:ext cx="119718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BF9000"/>
                </a:solidFill>
              </a:rPr>
              <a:t>'[CLS]', 'a', </a:t>
            </a:r>
            <a:r>
              <a:rPr lang="en-US" sz="2100">
                <a:solidFill>
                  <a:srgbClr val="FF0000"/>
                </a:solidFill>
              </a:rPr>
              <a:t>'greyhound'</a:t>
            </a:r>
            <a:r>
              <a:rPr lang="en-US" sz="2100">
                <a:solidFill>
                  <a:srgbClr val="BF9000"/>
                </a:solidFill>
              </a:rPr>
              <a:t>, 'was', '</a:t>
            </a:r>
            <a:r>
              <a:rPr lang="en-US" sz="2100">
                <a:solidFill>
                  <a:srgbClr val="FF0000"/>
                </a:solidFill>
              </a:rPr>
              <a:t>[MASK]</a:t>
            </a:r>
            <a:r>
              <a:rPr lang="en-US" sz="2100">
                <a:solidFill>
                  <a:srgbClr val="BF9000"/>
                </a:solidFill>
              </a:rPr>
              <a:t>', 'the', 'boy', '</a:t>
            </a:r>
            <a:r>
              <a:rPr lang="en-US" sz="2100">
                <a:solidFill>
                  <a:srgbClr val="FF0000"/>
                </a:solidFill>
              </a:rPr>
              <a:t>[MASK]</a:t>
            </a:r>
            <a:r>
              <a:rPr lang="en-US" sz="2100">
                <a:solidFill>
                  <a:srgbClr val="BF9000"/>
                </a:solidFill>
              </a:rPr>
              <a:t>', 'the', 'dark', 'forest', '[SEP]',</a:t>
            </a:r>
            <a:r>
              <a:rPr lang="en-US" sz="2100">
                <a:solidFill>
                  <a:srgbClr val="990000"/>
                </a:solidFill>
              </a:rPr>
              <a:t> </a:t>
            </a:r>
            <a:br>
              <a:rPr lang="en-US" sz="2100">
                <a:solidFill>
                  <a:srgbClr val="990000"/>
                </a:solidFill>
              </a:rPr>
            </a:br>
            <a:r>
              <a:rPr lang="en-US" sz="2100">
                <a:solidFill>
                  <a:srgbClr val="990000"/>
                </a:solidFill>
              </a:rPr>
              <a:t>'a', 'great', 'stone', '[</a:t>
            </a:r>
            <a:r>
              <a:rPr lang="en-US" sz="2100">
                <a:solidFill>
                  <a:srgbClr val="FF0000"/>
                </a:solidFill>
              </a:rPr>
              <a:t>MASK]</a:t>
            </a:r>
            <a:r>
              <a:rPr lang="en-US" sz="2100">
                <a:solidFill>
                  <a:srgbClr val="990000"/>
                </a:solidFill>
              </a:rPr>
              <a:t>, 'with', 'fence', 'with', 'a', 'boy', 'behind', 'was', 'guarded', 'by', 'the', 'greyhound', '[SEP]'</a:t>
            </a:r>
            <a:endParaRPr>
              <a:solidFill>
                <a:srgbClr val="990000"/>
              </a:solidFill>
            </a:endParaRPr>
          </a:p>
        </p:txBody>
      </p:sp>
      <p:cxnSp>
        <p:nvCxnSpPr>
          <p:cNvPr id="2195" name="Google Shape;2195;p162"/>
          <p:cNvCxnSpPr/>
          <p:nvPr/>
        </p:nvCxnSpPr>
        <p:spPr>
          <a:xfrm rot="10800000">
            <a:off x="1951875" y="2609875"/>
            <a:ext cx="24600" cy="2850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96" name="Google Shape;2196;p162"/>
          <p:cNvSpPr txBox="1"/>
          <p:nvPr/>
        </p:nvSpPr>
        <p:spPr>
          <a:xfrm>
            <a:off x="1100350" y="2092100"/>
            <a:ext cx="61206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/>
              <a:t>Predict, what was the original token</a:t>
            </a:r>
            <a:endParaRPr sz="2100"/>
          </a:p>
        </p:txBody>
      </p:sp>
      <p:cxnSp>
        <p:nvCxnSpPr>
          <p:cNvPr id="2197" name="Google Shape;2197;p162"/>
          <p:cNvCxnSpPr/>
          <p:nvPr/>
        </p:nvCxnSpPr>
        <p:spPr>
          <a:xfrm rot="10800000">
            <a:off x="3111725" y="2548250"/>
            <a:ext cx="695400" cy="2859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98" name="Google Shape;2198;p162"/>
          <p:cNvCxnSpPr/>
          <p:nvPr/>
        </p:nvCxnSpPr>
        <p:spPr>
          <a:xfrm rot="10800000">
            <a:off x="3432625" y="2548275"/>
            <a:ext cx="2961600" cy="297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99" name="Google Shape;2199;p162"/>
          <p:cNvCxnSpPr/>
          <p:nvPr/>
        </p:nvCxnSpPr>
        <p:spPr>
          <a:xfrm rot="10800000">
            <a:off x="2383600" y="2671600"/>
            <a:ext cx="246900" cy="313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00" name="Google Shape;2200;p162"/>
          <p:cNvSpPr/>
          <p:nvPr/>
        </p:nvSpPr>
        <p:spPr>
          <a:xfrm>
            <a:off x="952250" y="3535425"/>
            <a:ext cx="9378600" cy="1283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/>
              <a:t>BERT</a:t>
            </a:r>
            <a:endParaRPr sz="2500"/>
          </a:p>
        </p:txBody>
      </p:sp>
      <p:cxnSp>
        <p:nvCxnSpPr>
          <p:cNvPr id="2201" name="Google Shape;2201;p162"/>
          <p:cNvCxnSpPr/>
          <p:nvPr/>
        </p:nvCxnSpPr>
        <p:spPr>
          <a:xfrm flipH="1" rot="10800000">
            <a:off x="557350" y="2671550"/>
            <a:ext cx="5836800" cy="28875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02" name="Google Shape;2202;p162"/>
          <p:cNvSpPr txBox="1"/>
          <p:nvPr/>
        </p:nvSpPr>
        <p:spPr>
          <a:xfrm>
            <a:off x="5838925" y="1945850"/>
            <a:ext cx="71079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/>
              <a:t>Predict, if the second sentence follows the first 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/>
              <a:t>(Lan et al., 2019)</a:t>
            </a:r>
            <a:endParaRPr sz="1700"/>
          </a:p>
        </p:txBody>
      </p:sp>
      <p:sp>
        <p:nvSpPr>
          <p:cNvPr id="2203" name="Google Shape;2203;p162"/>
          <p:cNvSpPr txBox="1"/>
          <p:nvPr/>
        </p:nvSpPr>
        <p:spPr>
          <a:xfrm>
            <a:off x="2568825" y="6218375"/>
            <a:ext cx="8479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</a:rPr>
              <a:t>Lan, Z., Chen, M., Goodman, S., Gimpel, K., Sharma, P. and Soricut, R., 2019. Albert: A lite bert for self-supervised learning of language representations. </a:t>
            </a:r>
            <a:endParaRPr/>
          </a:p>
        </p:txBody>
      </p:sp>
      <p:sp>
        <p:nvSpPr>
          <p:cNvPr id="2204" name="Google Shape;2204;p162"/>
          <p:cNvSpPr txBox="1"/>
          <p:nvPr/>
        </p:nvSpPr>
        <p:spPr>
          <a:xfrm>
            <a:off x="3432625" y="1462350"/>
            <a:ext cx="6049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>
                <a:solidFill>
                  <a:srgbClr val="6AA84F"/>
                </a:solidFill>
              </a:rPr>
              <a:t>Notice BERT uses subword language units!</a:t>
            </a:r>
            <a:endParaRPr b="1" sz="1700">
              <a:solidFill>
                <a:srgbClr val="6AA84F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8"/>
          <p:cNvSpPr txBox="1"/>
          <p:nvPr>
            <p:ph idx="4294967295"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/>
              <a:t>Common Terminology in ML</a:t>
            </a:r>
            <a:endParaRPr/>
          </a:p>
        </p:txBody>
      </p:sp>
      <p:sp>
        <p:nvSpPr>
          <p:cNvPr id="235" name="Google Shape;235;p28"/>
          <p:cNvSpPr txBox="1"/>
          <p:nvPr>
            <p:ph idx="12" type="sldNum"/>
          </p:nvPr>
        </p:nvSpPr>
        <p:spPr>
          <a:xfrm>
            <a:off x="10415352" y="6217625"/>
            <a:ext cx="16128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154</a:t>
            </a:r>
            <a:endParaRPr/>
          </a:p>
        </p:txBody>
      </p:sp>
      <p:sp>
        <p:nvSpPr>
          <p:cNvPr id="236" name="Google Shape;236;p28"/>
          <p:cNvSpPr txBox="1"/>
          <p:nvPr/>
        </p:nvSpPr>
        <p:spPr>
          <a:xfrm>
            <a:off x="873425" y="1570100"/>
            <a:ext cx="6049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28"/>
          <p:cNvSpPr txBox="1"/>
          <p:nvPr>
            <p:ph idx="4294967295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Char char="•"/>
            </a:pPr>
            <a:r>
              <a:rPr b="1" lang="en-US" sz="2300"/>
              <a:t>Sparse matrix</a:t>
            </a:r>
            <a:r>
              <a:rPr lang="en-US" sz="2300"/>
              <a:t> — matrix in which most of the elements are zero</a:t>
            </a:r>
            <a:endParaRPr sz="2300"/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Char char="•"/>
            </a:pPr>
            <a:r>
              <a:rPr b="1" lang="en-US" sz="2300"/>
              <a:t>Probabilistic model</a:t>
            </a:r>
            <a:r>
              <a:rPr lang="en-US" sz="2300"/>
              <a:t> — a mathematical framework that approximates probability density function</a:t>
            </a:r>
            <a:endParaRPr sz="2300"/>
          </a:p>
        </p:txBody>
      </p:sp>
      <p:graphicFrame>
        <p:nvGraphicFramePr>
          <p:cNvPr id="238" name="Google Shape;238;p28"/>
          <p:cNvGraphicFramePr/>
          <p:nvPr/>
        </p:nvGraphicFramePr>
        <p:xfrm>
          <a:off x="17425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{7605BA7A-3E15-4EE7-9963-05761346477F}</a:tableStyleId>
              </a:tblPr>
              <a:tblGrid>
                <a:gridCol w="1480425"/>
                <a:gridCol w="1608000"/>
                <a:gridCol w="1352825"/>
                <a:gridCol w="1480425"/>
                <a:gridCol w="1480425"/>
                <a:gridCol w="1480425"/>
                <a:gridCol w="1480425"/>
                <a:gridCol w="1480425"/>
              </a:tblGrid>
              <a:tr h="414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/>
                        <a:t>Terminology</a:t>
                      </a:r>
                      <a:endParaRPr b="1" sz="1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Connections to other research areas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Common NLP problems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Pre-processing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Naïve methods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Sparse Representations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Dense Representations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Sub-word representations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pic>
        <p:nvPicPr>
          <p:cNvPr id="239" name="Google Shape;23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3097" y="4591000"/>
            <a:ext cx="3519173" cy="2248974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28"/>
          <p:cNvSpPr txBox="1"/>
          <p:nvPr/>
        </p:nvSpPr>
        <p:spPr>
          <a:xfrm>
            <a:off x="7752450" y="6342125"/>
            <a:ext cx="6049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Source: Wikipedia - Normal Distribution</a:t>
            </a:r>
            <a:endParaRPr/>
          </a:p>
        </p:txBody>
      </p:sp>
      <p:sp>
        <p:nvSpPr>
          <p:cNvPr id="241" name="Google Shape;241;p28"/>
          <p:cNvSpPr txBox="1"/>
          <p:nvPr/>
        </p:nvSpPr>
        <p:spPr>
          <a:xfrm>
            <a:off x="6565675" y="3555025"/>
            <a:ext cx="6049200" cy="70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&lt;math xmlns=&quot;http://www.w3.org/1998/Math/MathML&quot;&gt;&lt;msubsup&gt;&lt;mo&gt;&amp;#x222B;&lt;/mo&gt;&lt;mrow&gt;&lt;mo&gt;-&lt;/mo&gt;&lt;mo&gt;&amp;#x221E;&lt;/mo&gt;&lt;/mrow&gt;&lt;mo&gt;&amp;#x221E;&lt;/mo&gt;&lt;/msubsup&gt;&lt;mi&gt;f&lt;/mi&gt;&lt;mfenced&gt;&lt;mi&gt;x&lt;/mi&gt;&lt;/mfenced&gt;&lt;mi&gt;d&lt;/mi&gt;&lt;mi&gt;x&lt;/mi&gt;&lt;mo&gt;=&lt;/mo&gt;&lt;mn&gt;1&lt;/mn&gt;&lt;/math&gt;" id="242" name="Google Shape;242;p28" title="integral subscript negative infinity end subscript superscript infinity f open parentheses x close parentheses d x equals 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12729" y="3151471"/>
            <a:ext cx="3298269" cy="12713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&lt;math xmlns=&quot;http://www.w3.org/1998/Math/MathML&quot;&gt;&lt;mi&gt;f&lt;/mi&gt;&lt;mfenced&gt;&lt;mi&gt;x&lt;/mi&gt;&lt;/mfenced&gt;&lt;mo&gt;&amp;#x2265;&lt;/mo&gt;&lt;mn&gt;0&lt;/mn&gt;&lt;/math&gt;" id="243" name="Google Shape;243;p28" title="f open parentheses x close parentheses greater or equal than 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52450" y="4591000"/>
            <a:ext cx="1606850" cy="347100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28"/>
          <p:cNvSpPr txBox="1"/>
          <p:nvPr/>
        </p:nvSpPr>
        <p:spPr>
          <a:xfrm>
            <a:off x="6408150" y="5581975"/>
            <a:ext cx="6049200" cy="70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28"/>
          <p:cNvSpPr txBox="1"/>
          <p:nvPr/>
        </p:nvSpPr>
        <p:spPr>
          <a:xfrm>
            <a:off x="127800" y="3228900"/>
            <a:ext cx="60492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85888D"/>
                </a:solidFill>
              </a:rPr>
              <a:t>Assume that the </a:t>
            </a:r>
            <a:r>
              <a:rPr b="1" lang="en-US">
                <a:solidFill>
                  <a:srgbClr val="85888D"/>
                </a:solidFill>
              </a:rPr>
              <a:t>p</a:t>
            </a:r>
            <a:r>
              <a:rPr lang="en-US">
                <a:solidFill>
                  <a:srgbClr val="85888D"/>
                </a:solidFill>
              </a:rPr>
              <a:t> the the true distribution of age in years when men start lose most hair pieces. The distribution is given by the universe and it is unknown to humans.</a:t>
            </a:r>
            <a:endParaRPr>
              <a:solidFill>
                <a:srgbClr val="85888D"/>
              </a:solidFill>
            </a:endParaRPr>
          </a:p>
        </p:txBody>
      </p:sp>
      <p:sp>
        <p:nvSpPr>
          <p:cNvPr id="246" name="Google Shape;246;p28"/>
          <p:cNvSpPr txBox="1"/>
          <p:nvPr/>
        </p:nvSpPr>
        <p:spPr>
          <a:xfrm>
            <a:off x="127800" y="4060200"/>
            <a:ext cx="6049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Than any we can assume that </a:t>
            </a:r>
            <a:r>
              <a:rPr b="1" lang="en-US"/>
              <a:t>f</a:t>
            </a:r>
            <a:r>
              <a:rPr lang="en-US"/>
              <a:t>, which satisfies conditions, can me modelled by e.g. gaussian distribution with the center around e.g. </a:t>
            </a:r>
            <a:r>
              <a:rPr b="1" lang="en-US"/>
              <a:t>30!</a:t>
            </a:r>
            <a:endParaRPr b="1"/>
          </a:p>
        </p:txBody>
      </p:sp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9" name="Shape 2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10" name="Google Shape;2210;p163"/>
          <p:cNvGraphicFramePr/>
          <p:nvPr/>
        </p:nvGraphicFramePr>
        <p:xfrm>
          <a:off x="842463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{7605BA7A-3E15-4EE7-9963-05761346477F}</a:tableStyleId>
              </a:tblPr>
              <a:tblGrid>
                <a:gridCol w="1592700"/>
                <a:gridCol w="1049725"/>
                <a:gridCol w="938675"/>
                <a:gridCol w="2012175"/>
                <a:gridCol w="1210150"/>
                <a:gridCol w="1111375"/>
                <a:gridCol w="2592275"/>
              </a:tblGrid>
              <a:tr h="397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Why do we need RNN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dk1"/>
                          </a:solidFill>
                        </a:rPr>
                        <a:t>Simple RNNs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dk1"/>
                          </a:solidFill>
                        </a:rPr>
                        <a:t>Attention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How to derive gradients for RNNs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Better RNNs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Transformers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/>
                        <a:t>Pre-trained Language Representation Models</a:t>
                      </a:r>
                      <a:endParaRPr b="1"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  <p:sp>
        <p:nvSpPr>
          <p:cNvPr id="2211" name="Google Shape;2211;p163"/>
          <p:cNvSpPr txBox="1"/>
          <p:nvPr>
            <p:ph idx="4294967295" type="title"/>
          </p:nvPr>
        </p:nvSpPr>
        <p:spPr>
          <a:xfrm>
            <a:off x="415600" y="593377"/>
            <a:ext cx="11360700" cy="83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BERT:Pre-training</a:t>
            </a:r>
            <a:endParaRPr/>
          </a:p>
        </p:txBody>
      </p:sp>
      <p:sp>
        <p:nvSpPr>
          <p:cNvPr id="2212" name="Google Shape;2212;p163"/>
          <p:cNvSpPr txBox="1"/>
          <p:nvPr>
            <p:ph idx="12" type="sldNum"/>
          </p:nvPr>
        </p:nvSpPr>
        <p:spPr>
          <a:xfrm>
            <a:off x="10415352" y="6217625"/>
            <a:ext cx="16128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154</a:t>
            </a:r>
            <a:endParaRPr/>
          </a:p>
        </p:txBody>
      </p:sp>
      <p:sp>
        <p:nvSpPr>
          <p:cNvPr id="2213" name="Google Shape;2213;p163"/>
          <p:cNvSpPr txBox="1"/>
          <p:nvPr/>
        </p:nvSpPr>
        <p:spPr>
          <a:xfrm>
            <a:off x="6826175" y="2041350"/>
            <a:ext cx="6120600" cy="4464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/>
              <a:t>Predict, what was the original token</a:t>
            </a:r>
            <a:endParaRPr sz="1700"/>
          </a:p>
        </p:txBody>
      </p:sp>
      <p:sp>
        <p:nvSpPr>
          <p:cNvPr id="2214" name="Google Shape;2214;p163"/>
          <p:cNvSpPr txBox="1"/>
          <p:nvPr/>
        </p:nvSpPr>
        <p:spPr>
          <a:xfrm>
            <a:off x="643750" y="1641150"/>
            <a:ext cx="5645700" cy="4002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Predict, if the second sentence follows the first (Lan et al., 2019)</a:t>
            </a:r>
            <a:endParaRPr/>
          </a:p>
        </p:txBody>
      </p:sp>
      <p:pic>
        <p:nvPicPr>
          <p:cNvPr id="2215" name="Google Shape;2215;p1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1050" y="2608665"/>
            <a:ext cx="5054700" cy="3427511"/>
          </a:xfrm>
          <a:prstGeom prst="rect">
            <a:avLst/>
          </a:prstGeom>
          <a:noFill/>
          <a:ln>
            <a:noFill/>
          </a:ln>
        </p:spPr>
      </p:pic>
      <p:sp>
        <p:nvSpPr>
          <p:cNvPr id="2216" name="Google Shape;2216;p163"/>
          <p:cNvSpPr txBox="1"/>
          <p:nvPr/>
        </p:nvSpPr>
        <p:spPr>
          <a:xfrm>
            <a:off x="261200" y="6410675"/>
            <a:ext cx="11088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Image source: https://towardsdatascience.com/bert-explained-state-of-the-art-language-model-for-nlp-f8b21a9b6270</a:t>
            </a:r>
            <a:endParaRPr/>
          </a:p>
        </p:txBody>
      </p:sp>
      <p:cxnSp>
        <p:nvCxnSpPr>
          <p:cNvPr id="2217" name="Google Shape;2217;p163"/>
          <p:cNvCxnSpPr/>
          <p:nvPr/>
        </p:nvCxnSpPr>
        <p:spPr>
          <a:xfrm rot="10800000">
            <a:off x="1612350" y="2116275"/>
            <a:ext cx="435000" cy="1641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18" name="Google Shape;2218;p163"/>
          <p:cNvCxnSpPr>
            <a:endCxn id="2213" idx="1"/>
          </p:cNvCxnSpPr>
          <p:nvPr/>
        </p:nvCxnSpPr>
        <p:spPr>
          <a:xfrm flipH="1" rot="10800000">
            <a:off x="5289875" y="2264550"/>
            <a:ext cx="1536300" cy="468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19" name="Google Shape;2219;p163"/>
          <p:cNvSpPr txBox="1"/>
          <p:nvPr/>
        </p:nvSpPr>
        <p:spPr>
          <a:xfrm>
            <a:off x="6690375" y="4004350"/>
            <a:ext cx="71079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rgbClr val="FF0000"/>
                </a:solidFill>
              </a:rPr>
              <a:t>Uses only transformer encoder!</a:t>
            </a:r>
            <a:endParaRPr b="1" sz="210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4" name="Shape 2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25" name="Google Shape;2225;p164"/>
          <p:cNvGraphicFramePr/>
          <p:nvPr/>
        </p:nvGraphicFramePr>
        <p:xfrm>
          <a:off x="842463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{7605BA7A-3E15-4EE7-9963-05761346477F}</a:tableStyleId>
              </a:tblPr>
              <a:tblGrid>
                <a:gridCol w="1592700"/>
                <a:gridCol w="1049725"/>
                <a:gridCol w="938675"/>
                <a:gridCol w="2012175"/>
                <a:gridCol w="1210150"/>
                <a:gridCol w="1111375"/>
                <a:gridCol w="2592275"/>
              </a:tblGrid>
              <a:tr h="397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Why do we need RNN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dk1"/>
                          </a:solidFill>
                        </a:rPr>
                        <a:t>Simple RNNs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dk1"/>
                          </a:solidFill>
                        </a:rPr>
                        <a:t>Attention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How to derive gradients for RNNs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Better RNNs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Transformers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/>
                        <a:t>Pre-trained Language Representation Models</a:t>
                      </a:r>
                      <a:endParaRPr b="1"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  <p:sp>
        <p:nvSpPr>
          <p:cNvPr id="2226" name="Google Shape;2226;p164"/>
          <p:cNvSpPr txBox="1"/>
          <p:nvPr>
            <p:ph idx="4294967295" type="title"/>
          </p:nvPr>
        </p:nvSpPr>
        <p:spPr>
          <a:xfrm>
            <a:off x="415600" y="593377"/>
            <a:ext cx="11360700" cy="83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T5</a:t>
            </a:r>
            <a:endParaRPr/>
          </a:p>
        </p:txBody>
      </p:sp>
      <p:sp>
        <p:nvSpPr>
          <p:cNvPr id="2227" name="Google Shape;2227;p164"/>
          <p:cNvSpPr txBox="1"/>
          <p:nvPr>
            <p:ph idx="12" type="sldNum"/>
          </p:nvPr>
        </p:nvSpPr>
        <p:spPr>
          <a:xfrm>
            <a:off x="10415352" y="6217625"/>
            <a:ext cx="16128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154</a:t>
            </a:r>
            <a:endParaRPr/>
          </a:p>
        </p:txBody>
      </p:sp>
      <p:pic>
        <p:nvPicPr>
          <p:cNvPr id="2228" name="Google Shape;2228;p1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600" y="3244025"/>
            <a:ext cx="7296150" cy="2828925"/>
          </a:xfrm>
          <a:prstGeom prst="rect">
            <a:avLst/>
          </a:prstGeom>
          <a:noFill/>
          <a:ln>
            <a:noFill/>
          </a:ln>
        </p:spPr>
      </p:pic>
      <p:sp>
        <p:nvSpPr>
          <p:cNvPr id="2229" name="Google Shape;2229;p164"/>
          <p:cNvSpPr txBox="1"/>
          <p:nvPr/>
        </p:nvSpPr>
        <p:spPr>
          <a:xfrm>
            <a:off x="415600" y="6233675"/>
            <a:ext cx="8590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222222"/>
                </a:solidFill>
                <a:highlight>
                  <a:srgbClr val="FFFFFF"/>
                </a:highlight>
              </a:rPr>
              <a:t>Raffel, C., Shazeer, N., Roberts, A., Lee, K., Narang, S., Matena, M., Zhou, Y., Li, W. and Liu, P.J., 2019. Exploring the limits of transfer learning with a unified text-to-text transformer.</a:t>
            </a:r>
            <a:endParaRPr/>
          </a:p>
        </p:txBody>
      </p:sp>
      <p:pic>
        <p:nvPicPr>
          <p:cNvPr id="2230" name="Google Shape;2230;p1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52048" y="1485250"/>
            <a:ext cx="6997499" cy="2395151"/>
          </a:xfrm>
          <a:prstGeom prst="rect">
            <a:avLst/>
          </a:prstGeom>
          <a:noFill/>
          <a:ln>
            <a:noFill/>
          </a:ln>
        </p:spPr>
      </p:pic>
      <p:sp>
        <p:nvSpPr>
          <p:cNvPr id="2231" name="Google Shape;2231;p164"/>
          <p:cNvSpPr txBox="1"/>
          <p:nvPr/>
        </p:nvSpPr>
        <p:spPr>
          <a:xfrm>
            <a:off x="779475" y="1486975"/>
            <a:ext cx="71079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Pre-trained LRM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Seq-2-seq, unlike BERT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SOTA results on LG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subword language units</a:t>
            </a:r>
            <a:endParaRPr sz="2000"/>
          </a:p>
        </p:txBody>
      </p: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5" name="Shape 2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6" name="Google Shape;2236;p165"/>
          <p:cNvSpPr txBox="1"/>
          <p:nvPr>
            <p:ph idx="4294967295" type="title"/>
          </p:nvPr>
        </p:nvSpPr>
        <p:spPr>
          <a:xfrm>
            <a:off x="415650" y="894392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/>
              <a:t>Takeaways</a:t>
            </a:r>
            <a:endParaRPr/>
          </a:p>
        </p:txBody>
      </p:sp>
      <p:sp>
        <p:nvSpPr>
          <p:cNvPr id="2237" name="Google Shape;2237;p165"/>
          <p:cNvSpPr txBox="1"/>
          <p:nvPr/>
        </p:nvSpPr>
        <p:spPr>
          <a:xfrm>
            <a:off x="995600" y="1813650"/>
            <a:ext cx="9853500" cy="3424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3810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Popular ways of dealing with sequential inputs in NLP are: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1" marL="9144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lphaLcPeriod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using CNNs,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1" marL="9144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lphaLcPeriod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using RNNs,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1" marL="9144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lphaLcPeriod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using Transformers.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Dealing with vanishing gradient is important, especially in highly over-parametrized models.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Large transformer models can be pre-trained in an unsupervised manner and provide SOTA performance on most NLP tasks today.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8" name="Google Shape;2238;p165"/>
          <p:cNvSpPr txBox="1"/>
          <p:nvPr>
            <p:ph idx="12" type="sldNum"/>
          </p:nvPr>
        </p:nvSpPr>
        <p:spPr>
          <a:xfrm>
            <a:off x="10415352" y="6217625"/>
            <a:ext cx="16128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154</a:t>
            </a:r>
            <a:endParaRPr/>
          </a:p>
        </p:txBody>
      </p:sp>
      <p:sp>
        <p:nvSpPr>
          <p:cNvPr id="2239" name="Google Shape;2239;p165"/>
          <p:cNvSpPr txBox="1"/>
          <p:nvPr>
            <p:ph idx="4294967295" type="title"/>
          </p:nvPr>
        </p:nvSpPr>
        <p:spPr>
          <a:xfrm>
            <a:off x="3819600" y="5394200"/>
            <a:ext cx="3633900" cy="7635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>
                <a:solidFill>
                  <a:srgbClr val="FF0000"/>
                </a:solidFill>
              </a:rPr>
              <a:t>Questions</a:t>
            </a:r>
            <a:r>
              <a:rPr lang="en-US"/>
              <a:t>?</a:t>
            </a:r>
            <a:endParaRPr/>
          </a:p>
        </p:txBody>
      </p:sp>
      <p:graphicFrame>
        <p:nvGraphicFramePr>
          <p:cNvPr id="2240" name="Google Shape;2240;p165"/>
          <p:cNvGraphicFramePr/>
          <p:nvPr/>
        </p:nvGraphicFramePr>
        <p:xfrm>
          <a:off x="17425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{7605BA7A-3E15-4EE7-9963-05761346477F}</a:tableStyleId>
              </a:tblPr>
              <a:tblGrid>
                <a:gridCol w="1480425"/>
                <a:gridCol w="1608000"/>
                <a:gridCol w="1352825"/>
                <a:gridCol w="1480425"/>
                <a:gridCol w="1480425"/>
                <a:gridCol w="1480425"/>
                <a:gridCol w="1480425"/>
                <a:gridCol w="1480425"/>
              </a:tblGrid>
              <a:tr h="414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Terminology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Connections to other research areas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Common NLP problems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Pre-processing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Naïve methods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Sparse Representations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Dense Representations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Sub-word representations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241" name="Google Shape;2241;p165"/>
          <p:cNvGraphicFramePr/>
          <p:nvPr/>
        </p:nvGraphicFramePr>
        <p:xfrm>
          <a:off x="731388" y="457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{7605BA7A-3E15-4EE7-9963-05761346477F}</a:tableStyleId>
              </a:tblPr>
              <a:tblGrid>
                <a:gridCol w="1592700"/>
                <a:gridCol w="1049725"/>
                <a:gridCol w="938675"/>
                <a:gridCol w="2012175"/>
                <a:gridCol w="1210150"/>
                <a:gridCol w="1111375"/>
                <a:gridCol w="2592275"/>
              </a:tblGrid>
              <a:tr h="397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Why do we need RNN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dk1"/>
                          </a:solidFill>
                        </a:rPr>
                        <a:t>Simple RNNs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dk1"/>
                          </a:solidFill>
                        </a:rPr>
                        <a:t>Attention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How to derive gradients for RNNs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Better RNNs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Transformers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Pre-trained Language Representation Models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</a:tr>
            </a:tbl>
          </a:graphicData>
        </a:graphic>
      </p:graphicFrame>
      <p:sp>
        <p:nvSpPr>
          <p:cNvPr id="2242" name="Google Shape;2242;p165"/>
          <p:cNvSpPr txBox="1"/>
          <p:nvPr/>
        </p:nvSpPr>
        <p:spPr>
          <a:xfrm>
            <a:off x="7453500" y="919863"/>
            <a:ext cx="7107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FF0000"/>
                </a:solidFill>
              </a:rPr>
              <a:t>Sequence models are done!!!</a:t>
            </a:r>
            <a:endParaRPr b="1" sz="160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2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7" name="Google Shape;2247;p166"/>
          <p:cNvSpPr txBox="1"/>
          <p:nvPr>
            <p:ph idx="4294967295"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2800"/>
              <a:buFont typeface="Calibri"/>
              <a:buNone/>
            </a:pPr>
            <a:r>
              <a:rPr lang="en-US">
                <a:solidFill>
                  <a:srgbClr val="00B0F0"/>
                </a:solidFill>
              </a:rPr>
              <a:t>And that’s it!</a:t>
            </a:r>
            <a:br>
              <a:rPr lang="en-US">
                <a:solidFill>
                  <a:srgbClr val="00B0F0"/>
                </a:solidFill>
              </a:rPr>
            </a:br>
            <a:r>
              <a:rPr lang="en-US"/>
              <a:t>Thank you for your attention!</a:t>
            </a:r>
            <a:endParaRPr/>
          </a:p>
        </p:txBody>
      </p:sp>
      <p:pic>
        <p:nvPicPr>
          <p:cNvPr id="2248" name="Google Shape;2248;p1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9200" y="2483194"/>
            <a:ext cx="5206867" cy="2938133"/>
          </a:xfrm>
          <a:prstGeom prst="rect">
            <a:avLst/>
          </a:prstGeom>
          <a:noFill/>
          <a:ln>
            <a:noFill/>
          </a:ln>
        </p:spPr>
      </p:pic>
      <p:sp>
        <p:nvSpPr>
          <p:cNvPr id="2249" name="Google Shape;2249;p166"/>
          <p:cNvSpPr txBox="1"/>
          <p:nvPr>
            <p:ph idx="12" type="sldNum"/>
          </p:nvPr>
        </p:nvSpPr>
        <p:spPr>
          <a:xfrm>
            <a:off x="10415352" y="6217625"/>
            <a:ext cx="16128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154</a:t>
            </a:r>
            <a:endParaRPr/>
          </a:p>
        </p:txBody>
      </p:sp>
      <p:sp>
        <p:nvSpPr>
          <p:cNvPr id="2250" name="Google Shape;2250;p166"/>
          <p:cNvSpPr txBox="1"/>
          <p:nvPr/>
        </p:nvSpPr>
        <p:spPr>
          <a:xfrm>
            <a:off x="6672325" y="2822425"/>
            <a:ext cx="713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We are hiring PhD students!!!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9"/>
          <p:cNvSpPr txBox="1"/>
          <p:nvPr>
            <p:ph idx="4294967295"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/>
              <a:t>Common Terminology in ML</a:t>
            </a:r>
            <a:endParaRPr/>
          </a:p>
        </p:txBody>
      </p:sp>
      <p:sp>
        <p:nvSpPr>
          <p:cNvPr id="252" name="Google Shape;252;p29"/>
          <p:cNvSpPr txBox="1"/>
          <p:nvPr>
            <p:ph idx="12" type="sldNum"/>
          </p:nvPr>
        </p:nvSpPr>
        <p:spPr>
          <a:xfrm>
            <a:off x="10415352" y="6217625"/>
            <a:ext cx="16128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154</a:t>
            </a:r>
            <a:endParaRPr/>
          </a:p>
        </p:txBody>
      </p:sp>
      <p:sp>
        <p:nvSpPr>
          <p:cNvPr id="253" name="Google Shape;253;p29"/>
          <p:cNvSpPr txBox="1"/>
          <p:nvPr/>
        </p:nvSpPr>
        <p:spPr>
          <a:xfrm>
            <a:off x="873425" y="1570100"/>
            <a:ext cx="6049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29"/>
          <p:cNvSpPr txBox="1"/>
          <p:nvPr>
            <p:ph idx="4294967295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Char char="•"/>
            </a:pPr>
            <a:r>
              <a:rPr b="1" lang="en-US" sz="2300"/>
              <a:t>Sparse matrix</a:t>
            </a:r>
            <a:r>
              <a:rPr lang="en-US" sz="2300"/>
              <a:t> — matrix in which most of the elements are zero</a:t>
            </a:r>
            <a:endParaRPr sz="2300"/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Char char="•"/>
            </a:pPr>
            <a:r>
              <a:rPr b="1" lang="en-US" sz="2300"/>
              <a:t>Probabilistic model</a:t>
            </a:r>
            <a:r>
              <a:rPr lang="en-US" sz="2300"/>
              <a:t> — a mathematical framework that approximates probability density function</a:t>
            </a:r>
            <a:endParaRPr sz="2300"/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Char char="•"/>
            </a:pPr>
            <a:r>
              <a:rPr b="1" lang="en-US" sz="2300"/>
              <a:t>Derivative/Gradient/Jacobian </a:t>
            </a:r>
            <a:r>
              <a:rPr lang="en-US" sz="2300"/>
              <a:t>—                       </a:t>
            </a:r>
            <a:r>
              <a:rPr i="1" lang="en-US" sz="2300"/>
              <a:t>a,b</a:t>
            </a:r>
            <a:r>
              <a:rPr lang="en-US" sz="2300"/>
              <a:t> are scalars, </a:t>
            </a:r>
            <a:r>
              <a:rPr b="1" lang="en-US" sz="2300"/>
              <a:t>x,y</a:t>
            </a:r>
            <a:r>
              <a:rPr lang="en-US" sz="2300"/>
              <a:t> are vectors</a:t>
            </a:r>
            <a:endParaRPr sz="2300"/>
          </a:p>
        </p:txBody>
      </p:sp>
      <p:pic>
        <p:nvPicPr>
          <p:cNvPr descr="&lt;math xmlns=&quot;http://www.w3.org/1998/Math/MathML&quot;&gt;&lt;mfrac&gt;&lt;mrow&gt;&lt;mo&gt;&amp;#x2202;&lt;/mo&gt;&lt;mi&gt;a&lt;/mi&gt;&lt;/mrow&gt;&lt;mrow&gt;&lt;mo&gt;&amp;#x2202;&lt;/mo&gt;&lt;mi&gt;b&lt;/mi&gt;&lt;/mrow&gt;&lt;/mfrac&gt;&lt;mo&gt;;&lt;/mo&gt;&lt;mfrac&gt;&lt;mrow&gt;&lt;mo&gt;&amp;#x2202;&lt;/mo&gt;&lt;mi&gt;a&lt;/mi&gt;&lt;/mrow&gt;&lt;mrow&gt;&lt;mo&gt;&amp;#x2202;&lt;/mo&gt;&lt;mi mathvariant=&quot;bold-italic&quot;&gt;x&lt;/mi&gt;&lt;/mrow&gt;&lt;/mfrac&gt;&lt;mo&gt;;&lt;/mo&gt;&lt;mfrac&gt;&lt;mrow&gt;&lt;mo&gt;&amp;#x2202;&lt;/mo&gt;&lt;mi mathvariant=&quot;bold-italic&quot;&gt;x&lt;/mi&gt;&lt;/mrow&gt;&lt;mrow&gt;&lt;mo&gt;&amp;#x2202;&lt;/mo&gt;&lt;mi mathvariant=&quot;bold-italic&quot;&gt;y&lt;/mi&gt;&lt;/mrow&gt;&lt;/mfrac&gt;&lt;/math&gt;" id="255" name="Google Shape;255;p29" title="fraction numerator partial differential a over denominator partial differential b end fraction semicolon fraction numerator partial differential a over denominator partial differential bold italic x end fraction semicolon fraction numerator partial differential bold italic x over denominator partial differential bold italic y end fraction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5050" y="2703225"/>
            <a:ext cx="1542575" cy="6473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56" name="Google Shape;256;p29"/>
          <p:cNvGraphicFramePr/>
          <p:nvPr/>
        </p:nvGraphicFramePr>
        <p:xfrm>
          <a:off x="17425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{7605BA7A-3E15-4EE7-9963-05761346477F}</a:tableStyleId>
              </a:tblPr>
              <a:tblGrid>
                <a:gridCol w="1480425"/>
                <a:gridCol w="1608000"/>
                <a:gridCol w="1352825"/>
                <a:gridCol w="1480425"/>
                <a:gridCol w="1480425"/>
                <a:gridCol w="1480425"/>
                <a:gridCol w="1480425"/>
                <a:gridCol w="1480425"/>
              </a:tblGrid>
              <a:tr h="414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/>
                        <a:t>Terminology</a:t>
                      </a:r>
                      <a:endParaRPr b="1" sz="1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Connections to other research areas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Common NLP problems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Pre-processing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Naïve methods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Sparse Representations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Dense Representations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Sub-word representations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pic>
        <p:nvPicPr>
          <p:cNvPr descr="&lt;math xmlns=&quot;http://www.w3.org/1998/Math/MathML&quot;&gt;&lt;mfrac&gt;&lt;mrow&gt;&lt;mo&gt;&amp;#x2202;&lt;/mo&gt;&lt;mi&gt;a&lt;/mi&gt;&lt;/mrow&gt;&lt;mrow&gt;&lt;mo&gt;&amp;#x2202;&lt;/mo&gt;&lt;mi&gt;b&lt;/mi&gt;&lt;/mrow&gt;&lt;/mfrac&gt;&lt;mo&gt;=&lt;/mo&gt;&lt;munder&gt;&lt;mi&gt;lim&lt;/mi&gt;&lt;mrow&gt;&lt;mi&gt;h&lt;/mi&gt;&lt;mo&gt;&amp;#x2192;&lt;/mo&gt;&lt;mn&gt;0&lt;/mn&gt;&lt;/mrow&gt;&lt;/munder&gt;&lt;mfrac&gt;&lt;mrow&gt;&lt;mi&gt;a&lt;/mi&gt;&lt;mfenced&gt;&lt;mrow&gt;&lt;mi&gt;b&lt;/mi&gt;&lt;mo&gt;+&lt;/mo&gt;&lt;mi&gt;h&lt;/mi&gt;&lt;/mrow&gt;&lt;/mfenced&gt;&lt;mo&gt;-&lt;/mo&gt;&lt;mi&gt;a&lt;/mi&gt;&lt;mfenced&gt;&lt;mi&gt;b&lt;/mi&gt;&lt;/mfenced&gt;&lt;/mrow&gt;&lt;mi&gt;h&lt;/mi&gt;&lt;/mfrac&gt;&lt;/math&gt;" id="257" name="Google Shape;257;p29" title="fraction numerator partial differential a over denominator partial differential b end fraction equals limit as h rightwards arrow 0 of fraction numerator a open parentheses b plus h close parentheses minus a open parentheses b close parentheses over denominator h end fraction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66293" y="4491625"/>
            <a:ext cx="3735407" cy="76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0"/>
          <p:cNvSpPr txBox="1"/>
          <p:nvPr>
            <p:ph idx="4294967295"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/>
              <a:t>Common Terminology in ML</a:t>
            </a:r>
            <a:endParaRPr/>
          </a:p>
        </p:txBody>
      </p:sp>
      <p:sp>
        <p:nvSpPr>
          <p:cNvPr id="263" name="Google Shape;263;p30"/>
          <p:cNvSpPr txBox="1"/>
          <p:nvPr>
            <p:ph idx="12" type="sldNum"/>
          </p:nvPr>
        </p:nvSpPr>
        <p:spPr>
          <a:xfrm>
            <a:off x="10415352" y="6217625"/>
            <a:ext cx="16128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154</a:t>
            </a:r>
            <a:endParaRPr/>
          </a:p>
        </p:txBody>
      </p:sp>
      <p:sp>
        <p:nvSpPr>
          <p:cNvPr id="264" name="Google Shape;264;p30"/>
          <p:cNvSpPr txBox="1"/>
          <p:nvPr/>
        </p:nvSpPr>
        <p:spPr>
          <a:xfrm>
            <a:off x="873425" y="1570100"/>
            <a:ext cx="6049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30"/>
          <p:cNvSpPr txBox="1"/>
          <p:nvPr>
            <p:ph idx="4294967295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Char char="•"/>
            </a:pPr>
            <a:r>
              <a:rPr b="1" lang="en-US" sz="2300"/>
              <a:t>Sparse matrix</a:t>
            </a:r>
            <a:r>
              <a:rPr lang="en-US" sz="2300"/>
              <a:t> — matrix in which most of the elements are zero</a:t>
            </a:r>
            <a:endParaRPr sz="2300"/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Char char="•"/>
            </a:pPr>
            <a:r>
              <a:rPr b="1" lang="en-US" sz="2300"/>
              <a:t>Probabilistic model</a:t>
            </a:r>
            <a:r>
              <a:rPr lang="en-US" sz="2300"/>
              <a:t> — a mathematical framework that approximates probability density function</a:t>
            </a:r>
            <a:endParaRPr sz="2300"/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Char char="•"/>
            </a:pPr>
            <a:r>
              <a:rPr b="1" lang="en-US" sz="2300"/>
              <a:t>Derivative/Gradient/Jacobian </a:t>
            </a:r>
            <a:r>
              <a:rPr lang="en-US" sz="2300"/>
              <a:t>—                       </a:t>
            </a:r>
            <a:r>
              <a:rPr i="1" lang="en-US" sz="2300"/>
              <a:t>a,b</a:t>
            </a:r>
            <a:r>
              <a:rPr lang="en-US" sz="2300"/>
              <a:t> are scalars, </a:t>
            </a:r>
            <a:r>
              <a:rPr b="1" lang="en-US" sz="2300"/>
              <a:t>x,y</a:t>
            </a:r>
            <a:r>
              <a:rPr lang="en-US" sz="2300"/>
              <a:t> are vectors</a:t>
            </a:r>
            <a:endParaRPr sz="2300"/>
          </a:p>
        </p:txBody>
      </p:sp>
      <p:pic>
        <p:nvPicPr>
          <p:cNvPr descr="&lt;math xmlns=&quot;http://www.w3.org/1998/Math/MathML&quot;&gt;&lt;mfrac&gt;&lt;mrow&gt;&lt;mo&gt;&amp;#x2202;&lt;/mo&gt;&lt;mi&gt;a&lt;/mi&gt;&lt;/mrow&gt;&lt;mrow&gt;&lt;mo&gt;&amp;#x2202;&lt;/mo&gt;&lt;mi&gt;b&lt;/mi&gt;&lt;/mrow&gt;&lt;/mfrac&gt;&lt;mo&gt;;&lt;/mo&gt;&lt;mfrac&gt;&lt;mrow&gt;&lt;mo&gt;&amp;#x2202;&lt;/mo&gt;&lt;mi&gt;a&lt;/mi&gt;&lt;/mrow&gt;&lt;mrow&gt;&lt;mo&gt;&amp;#x2202;&lt;/mo&gt;&lt;mi mathvariant=&quot;bold-italic&quot;&gt;x&lt;/mi&gt;&lt;/mrow&gt;&lt;/mfrac&gt;&lt;mo&gt;;&lt;/mo&gt;&lt;mfrac&gt;&lt;mrow&gt;&lt;mo&gt;&amp;#x2202;&lt;/mo&gt;&lt;mi mathvariant=&quot;bold-italic&quot;&gt;x&lt;/mi&gt;&lt;/mrow&gt;&lt;mrow&gt;&lt;mo&gt;&amp;#x2202;&lt;/mo&gt;&lt;mi mathvariant=&quot;bold-italic&quot;&gt;y&lt;/mi&gt;&lt;/mrow&gt;&lt;/mfrac&gt;&lt;/math&gt;" id="266" name="Google Shape;266;p30" title="fraction numerator partial differential a over denominator partial differential b end fraction semicolon fraction numerator partial differential a over denominator partial differential bold italic x end fraction semicolon fraction numerator partial differential bold italic x over denominator partial differential bold italic y end fraction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5050" y="2703225"/>
            <a:ext cx="1542575" cy="6473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67" name="Google Shape;267;p30"/>
          <p:cNvGraphicFramePr/>
          <p:nvPr/>
        </p:nvGraphicFramePr>
        <p:xfrm>
          <a:off x="17425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{7605BA7A-3E15-4EE7-9963-05761346477F}</a:tableStyleId>
              </a:tblPr>
              <a:tblGrid>
                <a:gridCol w="1480425"/>
                <a:gridCol w="1608000"/>
                <a:gridCol w="1352825"/>
                <a:gridCol w="1480425"/>
                <a:gridCol w="1480425"/>
                <a:gridCol w="1480425"/>
                <a:gridCol w="1480425"/>
                <a:gridCol w="1480425"/>
              </a:tblGrid>
              <a:tr h="414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/>
                        <a:t>Terminology</a:t>
                      </a:r>
                      <a:endParaRPr b="1" sz="1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Connections to other research areas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Common NLP problems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Pre-processing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Naïve methods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Sparse Representations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Dense Representations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Sub-word representations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pic>
        <p:nvPicPr>
          <p:cNvPr descr="&lt;math xmlns=&quot;http://www.w3.org/1998/Math/MathML&quot;&gt;&lt;mfrac&gt;&lt;mrow&gt;&lt;mo&gt;&amp;#x2202;&lt;/mo&gt;&lt;mi&gt;a&lt;/mi&gt;&lt;/mrow&gt;&lt;mrow&gt;&lt;mo&gt;&amp;#x2202;&lt;/mo&gt;&lt;mi&gt;b&lt;/mi&gt;&lt;/mrow&gt;&lt;/mfrac&gt;&lt;mo&gt;=&lt;/mo&gt;&lt;munder&gt;&lt;mi&gt;lim&lt;/mi&gt;&lt;mrow&gt;&lt;mi&gt;h&lt;/mi&gt;&lt;mo&gt;&amp;#x2192;&lt;/mo&gt;&lt;mn&gt;0&lt;/mn&gt;&lt;/mrow&gt;&lt;/munder&gt;&lt;mfrac&gt;&lt;mrow&gt;&lt;mi&gt;a&lt;/mi&gt;&lt;mfenced&gt;&lt;mrow&gt;&lt;mi&gt;b&lt;/mi&gt;&lt;mo&gt;+&lt;/mo&gt;&lt;mi&gt;h&lt;/mi&gt;&lt;/mrow&gt;&lt;/mfenced&gt;&lt;mo&gt;-&lt;/mo&gt;&lt;mi&gt;a&lt;/mi&gt;&lt;mfenced&gt;&lt;mi&gt;b&lt;/mi&gt;&lt;/mfenced&gt;&lt;/mrow&gt;&lt;mi&gt;h&lt;/mi&gt;&lt;/mfrac&gt;&lt;/math&gt;" id="268" name="Google Shape;268;p30" title="fraction numerator partial differential a over denominator partial differential b end fraction equals limit as h rightwards arrow 0 of fraction numerator a open parentheses b plus h close parentheses minus a open parentheses b close parentheses over denominator h end fraction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4249" y="6016725"/>
            <a:ext cx="3166895" cy="647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&lt;math xmlns=&quot;http://www.w3.org/1998/Math/MathML&quot;&gt;&lt;mfrac&gt;&lt;mrow&gt;&lt;mo&gt;&amp;#x2202;&lt;/mo&gt;&lt;mi&gt;a&lt;/mi&gt;&lt;/mrow&gt;&lt;mrow&gt;&lt;mo&gt;&amp;#x2202;&lt;/mo&gt;&lt;mi mathvariant=&quot;bold-italic&quot;&gt;x&lt;/mi&gt;&lt;/mrow&gt;&lt;/mfrac&gt;&lt;mo&gt;=&lt;/mo&gt;&lt;mfrac&gt;&lt;mrow&gt;&lt;mo&gt;&amp;#x2202;&lt;/mo&gt;&lt;mi&gt;a&lt;/mi&gt;&lt;/mrow&gt;&lt;mrow&gt;&lt;mo&gt;&amp;#x2202;&lt;/mo&gt;&lt;msub&gt;&lt;mi&gt;x&lt;/mi&gt;&lt;mn&gt;1&lt;/mn&gt;&lt;/msub&gt;&lt;mo&gt;&amp;#x2202;&lt;/mo&gt;&lt;msub&gt;&lt;mi&gt;x&lt;/mi&gt;&lt;mn&gt;2&lt;/mn&gt;&lt;/msub&gt;&lt;mo&gt;.&lt;/mo&gt;&lt;mo&gt;.&lt;/mo&gt;&lt;mo&gt;.&lt;/mo&gt;&lt;mo&gt;&amp;#x2202;&lt;/mo&gt;&lt;msub&gt;&lt;mi&gt;x&lt;/mi&gt;&lt;mi&gt;n&lt;/mi&gt;&lt;/msub&gt;&lt;/mrow&gt;&lt;/mfrac&gt;&lt;mo&gt;=&lt;/mo&gt;&lt;mfenced open=&quot;[&quot; close=&quot;]&quot;&gt;&lt;mtable&gt;&lt;mtr&gt;&lt;mtd&gt;&lt;mfrac&gt;&lt;mrow&gt;&lt;mo&gt;&amp;#x2202;&lt;/mo&gt;&lt;mi&gt;a&lt;/mi&gt;&lt;/mrow&gt;&lt;mrow&gt;&lt;mo&gt;&amp;#x2202;&lt;/mo&gt;&lt;msub&gt;&lt;mi&gt;x&lt;/mi&gt;&lt;mn&gt;1&lt;/mn&gt;&lt;/msub&gt;&lt;/mrow&gt;&lt;/mfrac&gt;&lt;/mtd&gt;&lt;/mtr&gt;&lt;mtr&gt;&lt;mtd&gt;&lt;mtable&gt;&lt;mtr&gt;&lt;mtd&gt;&lt;mfrac&gt;&lt;mrow&gt;&lt;mo&gt;&amp;#x2202;&lt;/mo&gt;&lt;mi&gt;a&lt;/mi&gt;&lt;/mrow&gt;&lt;mrow&gt;&lt;mo&gt;&amp;#x2202;&lt;/mo&gt;&lt;msub&gt;&lt;mi&gt;x&lt;/mi&gt;&lt;mn&gt;2&lt;/mn&gt;&lt;/msub&gt;&lt;/mrow&gt;&lt;/mfrac&gt;&lt;/mtd&gt;&lt;/mtr&gt;&lt;mtr&gt;&lt;mtd&gt;&lt;mo&gt;&amp;#x22EE;&lt;/mo&gt;&lt;/mtd&gt;&lt;/mtr&gt;&lt;mtr&gt;&lt;mtd&gt;&lt;mfrac&gt;&lt;mrow&gt;&lt;mo&gt;&amp;#x2202;&lt;/mo&gt;&lt;mi&gt;a&lt;/mi&gt;&lt;/mrow&gt;&lt;mrow&gt;&lt;mo&gt;&amp;#x2202;&lt;/mo&gt;&lt;msub&gt;&lt;mi&gt;x&lt;/mi&gt;&lt;mrow&gt;&lt;mi&gt;n&lt;/mi&gt;&lt;mo&gt;-&lt;/mo&gt;&lt;mn&gt;1&lt;/mn&gt;&lt;/mrow&gt;&lt;/msub&gt;&lt;/mrow&gt;&lt;/mfrac&gt;&lt;/mtd&gt;&lt;/mtr&gt;&lt;/mtable&gt;&lt;/mtd&gt;&lt;/mtr&gt;&lt;mtr&gt;&lt;mtd&gt;&lt;mfrac&gt;&lt;mrow&gt;&lt;mo&gt;&amp;#x2202;&lt;/mo&gt;&lt;mi&gt;a&lt;/mi&gt;&lt;/mrow&gt;&lt;mrow&gt;&lt;mo&gt;&amp;#x2202;&lt;/mo&gt;&lt;msub&gt;&lt;mi&gt;x&lt;/mi&gt;&lt;mi&gt;n&lt;/mi&gt;&lt;/msub&gt;&lt;/mrow&gt;&lt;/mfrac&gt;&lt;/mtd&gt;&lt;/mtr&gt;&lt;/mtable&gt;&lt;/mfenced&gt;&lt;/math&gt;" id="269" name="Google Shape;269;p30" title="fraction numerator partial differential a over denominator partial differential bold italic x end fraction equals fraction numerator partial differential a over denominator partial differential x subscript 1 partial differential x subscript 2... partial differential x subscript n end fraction equals open square brackets table row cell fraction numerator partial differential a over denominator partial differential x subscript 1 end fraction end cell row cell table row cell fraction numerator partial differential a over denominator partial differential x subscript 2 end fraction end cell row vertical ellipsis row cell fraction numerator partial differential a over denominator partial differential x subscript n minus 1 end subscript end fraction end cell end table end cell row cell fraction numerator partial differential a over denominator partial differential x subscript n end fraction end cell end table close square brackets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28700" y="3408800"/>
            <a:ext cx="3056175" cy="3132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1"/>
          <p:cNvSpPr txBox="1"/>
          <p:nvPr>
            <p:ph idx="4294967295"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/>
              <a:t>Common Terminology in ML</a:t>
            </a:r>
            <a:endParaRPr/>
          </a:p>
        </p:txBody>
      </p:sp>
      <p:sp>
        <p:nvSpPr>
          <p:cNvPr id="275" name="Google Shape;275;p31"/>
          <p:cNvSpPr txBox="1"/>
          <p:nvPr>
            <p:ph idx="12" type="sldNum"/>
          </p:nvPr>
        </p:nvSpPr>
        <p:spPr>
          <a:xfrm>
            <a:off x="10415352" y="6217625"/>
            <a:ext cx="16128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154</a:t>
            </a:r>
            <a:endParaRPr/>
          </a:p>
        </p:txBody>
      </p:sp>
      <p:sp>
        <p:nvSpPr>
          <p:cNvPr id="276" name="Google Shape;276;p31"/>
          <p:cNvSpPr txBox="1"/>
          <p:nvPr/>
        </p:nvSpPr>
        <p:spPr>
          <a:xfrm>
            <a:off x="873425" y="1570100"/>
            <a:ext cx="6049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31"/>
          <p:cNvSpPr txBox="1"/>
          <p:nvPr>
            <p:ph idx="4294967295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Char char="•"/>
            </a:pPr>
            <a:r>
              <a:rPr b="1" lang="en-US" sz="2300"/>
              <a:t>Sparse matrix</a:t>
            </a:r>
            <a:r>
              <a:rPr lang="en-US" sz="2300"/>
              <a:t> — matrix in which most of the elements are zero</a:t>
            </a:r>
            <a:endParaRPr sz="2300"/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Char char="•"/>
            </a:pPr>
            <a:r>
              <a:rPr b="1" lang="en-US" sz="2300"/>
              <a:t>Probabilistic model</a:t>
            </a:r>
            <a:r>
              <a:rPr lang="en-US" sz="2300"/>
              <a:t> — a mathematical framework that approximates probability density function</a:t>
            </a:r>
            <a:endParaRPr sz="2300"/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Char char="•"/>
            </a:pPr>
            <a:r>
              <a:rPr b="1" lang="en-US" sz="2300"/>
              <a:t>Derivative/Gradient/Jacobian </a:t>
            </a:r>
            <a:r>
              <a:rPr lang="en-US" sz="2300"/>
              <a:t>—                       </a:t>
            </a:r>
            <a:r>
              <a:rPr i="1" lang="en-US" sz="2300"/>
              <a:t>a,b</a:t>
            </a:r>
            <a:r>
              <a:rPr lang="en-US" sz="2300"/>
              <a:t> are scalars, </a:t>
            </a:r>
            <a:r>
              <a:rPr b="1" lang="en-US" sz="2300"/>
              <a:t>x,y</a:t>
            </a:r>
            <a:r>
              <a:rPr lang="en-US" sz="2300"/>
              <a:t> are vectors</a:t>
            </a:r>
            <a:endParaRPr sz="2300"/>
          </a:p>
        </p:txBody>
      </p:sp>
      <p:pic>
        <p:nvPicPr>
          <p:cNvPr descr="&lt;math xmlns=&quot;http://www.w3.org/1998/Math/MathML&quot;&gt;&lt;mfrac&gt;&lt;mrow&gt;&lt;mo&gt;&amp;#x2202;&lt;/mo&gt;&lt;mi&gt;a&lt;/mi&gt;&lt;/mrow&gt;&lt;mrow&gt;&lt;mo&gt;&amp;#x2202;&lt;/mo&gt;&lt;mi&gt;b&lt;/mi&gt;&lt;/mrow&gt;&lt;/mfrac&gt;&lt;mo&gt;;&lt;/mo&gt;&lt;mfrac&gt;&lt;mrow&gt;&lt;mo&gt;&amp;#x2202;&lt;/mo&gt;&lt;mi&gt;a&lt;/mi&gt;&lt;/mrow&gt;&lt;mrow&gt;&lt;mo&gt;&amp;#x2202;&lt;/mo&gt;&lt;mi mathvariant=&quot;bold-italic&quot;&gt;x&lt;/mi&gt;&lt;/mrow&gt;&lt;/mfrac&gt;&lt;mo&gt;;&lt;/mo&gt;&lt;mfrac&gt;&lt;mrow&gt;&lt;mo&gt;&amp;#x2202;&lt;/mo&gt;&lt;mi mathvariant=&quot;bold-italic&quot;&gt;x&lt;/mi&gt;&lt;/mrow&gt;&lt;mrow&gt;&lt;mo&gt;&amp;#x2202;&lt;/mo&gt;&lt;mi mathvariant=&quot;bold-italic&quot;&gt;y&lt;/mi&gt;&lt;/mrow&gt;&lt;/mfrac&gt;&lt;/math&gt;" id="278" name="Google Shape;278;p31" title="fraction numerator partial differential a over denominator partial differential b end fraction semicolon fraction numerator partial differential a over denominator partial differential bold italic x end fraction semicolon fraction numerator partial differential bold italic x over denominator partial differential bold italic y end fraction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5050" y="2703225"/>
            <a:ext cx="1542575" cy="6473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79" name="Google Shape;279;p31"/>
          <p:cNvGraphicFramePr/>
          <p:nvPr/>
        </p:nvGraphicFramePr>
        <p:xfrm>
          <a:off x="17425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{7605BA7A-3E15-4EE7-9963-05761346477F}</a:tableStyleId>
              </a:tblPr>
              <a:tblGrid>
                <a:gridCol w="1480425"/>
                <a:gridCol w="1608000"/>
                <a:gridCol w="1352825"/>
                <a:gridCol w="1480425"/>
                <a:gridCol w="1480425"/>
                <a:gridCol w="1480425"/>
                <a:gridCol w="1480425"/>
                <a:gridCol w="1480425"/>
              </a:tblGrid>
              <a:tr h="414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/>
                        <a:t>Terminology</a:t>
                      </a:r>
                      <a:endParaRPr b="1" sz="1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Connections to other research areas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Common NLP problems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Pre-processing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Naïve methods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Sparse Representations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Dense Representations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Sub-word representations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pic>
        <p:nvPicPr>
          <p:cNvPr descr="&lt;math xmlns=&quot;http://www.w3.org/1998/Math/MathML&quot;&gt;&lt;mfrac&gt;&lt;mrow&gt;&lt;mo&gt;&amp;#x2202;&lt;/mo&gt;&lt;mi&gt;a&lt;/mi&gt;&lt;/mrow&gt;&lt;mrow&gt;&lt;mo&gt;&amp;#x2202;&lt;/mo&gt;&lt;mi&gt;b&lt;/mi&gt;&lt;/mrow&gt;&lt;/mfrac&gt;&lt;mo&gt;=&lt;/mo&gt;&lt;munder&gt;&lt;mi&gt;lim&lt;/mi&gt;&lt;mrow&gt;&lt;mi&gt;h&lt;/mi&gt;&lt;mo&gt;&amp;#x2192;&lt;/mo&gt;&lt;mn&gt;0&lt;/mn&gt;&lt;/mrow&gt;&lt;/munder&gt;&lt;mfrac&gt;&lt;mrow&gt;&lt;mi&gt;a&lt;/mi&gt;&lt;mfenced&gt;&lt;mrow&gt;&lt;mi&gt;b&lt;/mi&gt;&lt;mo&gt;+&lt;/mo&gt;&lt;mi&gt;h&lt;/mi&gt;&lt;/mrow&gt;&lt;/mfenced&gt;&lt;mo&gt;-&lt;/mo&gt;&lt;mi&gt;a&lt;/mi&gt;&lt;mfenced&gt;&lt;mi&gt;b&lt;/mi&gt;&lt;/mfenced&gt;&lt;/mrow&gt;&lt;mi&gt;h&lt;/mi&gt;&lt;/mfrac&gt;&lt;/math&gt;" id="280" name="Google Shape;280;p31" title="fraction numerator partial differential a over denominator partial differential b end fraction equals limit as h rightwards arrow 0 of fraction numerator a open parentheses b plus h close parentheses minus a open parentheses b close parentheses over denominator h end fraction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4250" y="6206850"/>
            <a:ext cx="2236719" cy="4571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&lt;math xmlns=&quot;http://www.w3.org/1998/Math/MathML&quot;&gt;&lt;mfrac&gt;&lt;mrow&gt;&lt;mo&gt;&amp;#x2202;&lt;/mo&gt;&lt;mi&gt;a&lt;/mi&gt;&lt;/mrow&gt;&lt;mrow&gt;&lt;mo&gt;&amp;#x2202;&lt;/mo&gt;&lt;mi mathvariant=&quot;bold-italic&quot;&gt;x&lt;/mi&gt;&lt;/mrow&gt;&lt;/mfrac&gt;&lt;mo&gt;=&lt;/mo&gt;&lt;mfrac&gt;&lt;mrow&gt;&lt;mo&gt;&amp;#x2202;&lt;/mo&gt;&lt;mi&gt;a&lt;/mi&gt;&lt;/mrow&gt;&lt;mrow&gt;&lt;mo&gt;&amp;#x2202;&lt;/mo&gt;&lt;msub&gt;&lt;mi&gt;x&lt;/mi&gt;&lt;mn&gt;1&lt;/mn&gt;&lt;/msub&gt;&lt;mo&gt;&amp;#x2202;&lt;/mo&gt;&lt;msub&gt;&lt;mi&gt;x&lt;/mi&gt;&lt;mn&gt;2&lt;/mn&gt;&lt;/msub&gt;&lt;mo&gt;.&lt;/mo&gt;&lt;mo&gt;.&lt;/mo&gt;&lt;mo&gt;.&lt;/mo&gt;&lt;mo&gt;&amp;#x2202;&lt;/mo&gt;&lt;msub&gt;&lt;mi&gt;x&lt;/mi&gt;&lt;mi&gt;n&lt;/mi&gt;&lt;/msub&gt;&lt;/mrow&gt;&lt;/mfrac&gt;&lt;mo&gt;=&lt;/mo&gt;&lt;mfenced open=&quot;[&quot; close=&quot;]&quot;&gt;&lt;mtable&gt;&lt;mtr&gt;&lt;mtd&gt;&lt;mfrac&gt;&lt;mrow&gt;&lt;mo&gt;&amp;#x2202;&lt;/mo&gt;&lt;mi&gt;a&lt;/mi&gt;&lt;/mrow&gt;&lt;mrow&gt;&lt;mo&gt;&amp;#x2202;&lt;/mo&gt;&lt;msub&gt;&lt;mi&gt;x&lt;/mi&gt;&lt;mn&gt;1&lt;/mn&gt;&lt;/msub&gt;&lt;/mrow&gt;&lt;/mfrac&gt;&lt;/mtd&gt;&lt;/mtr&gt;&lt;mtr&gt;&lt;mtd&gt;&lt;mtable&gt;&lt;mtr&gt;&lt;mtd&gt;&lt;mfrac&gt;&lt;mrow&gt;&lt;mo&gt;&amp;#x2202;&lt;/mo&gt;&lt;mi&gt;a&lt;/mi&gt;&lt;/mrow&gt;&lt;mrow&gt;&lt;mo&gt;&amp;#x2202;&lt;/mo&gt;&lt;msub&gt;&lt;mi&gt;x&lt;/mi&gt;&lt;mn&gt;2&lt;/mn&gt;&lt;/msub&gt;&lt;/mrow&gt;&lt;/mfrac&gt;&lt;/mtd&gt;&lt;/mtr&gt;&lt;mtr&gt;&lt;mtd&gt;&lt;mo&gt;&amp;#x22EE;&lt;/mo&gt;&lt;/mtd&gt;&lt;/mtr&gt;&lt;mtr&gt;&lt;mtd&gt;&lt;mfrac&gt;&lt;mrow&gt;&lt;mo&gt;&amp;#x2202;&lt;/mo&gt;&lt;mi&gt;a&lt;/mi&gt;&lt;/mrow&gt;&lt;mrow&gt;&lt;mo&gt;&amp;#x2202;&lt;/mo&gt;&lt;msub&gt;&lt;mi&gt;x&lt;/mi&gt;&lt;mrow&gt;&lt;mi&gt;n&lt;/mi&gt;&lt;mo&gt;-&lt;/mo&gt;&lt;mn&gt;1&lt;/mn&gt;&lt;/mrow&gt;&lt;/msub&gt;&lt;/mrow&gt;&lt;/mfrac&gt;&lt;/mtd&gt;&lt;/mtr&gt;&lt;/mtable&gt;&lt;/mtd&gt;&lt;/mtr&gt;&lt;mtr&gt;&lt;mtd&gt;&lt;mfrac&gt;&lt;mrow&gt;&lt;mo&gt;&amp;#x2202;&lt;/mo&gt;&lt;mi&gt;a&lt;/mi&gt;&lt;/mrow&gt;&lt;mrow&gt;&lt;mo&gt;&amp;#x2202;&lt;/mo&gt;&lt;msub&gt;&lt;mi&gt;x&lt;/mi&gt;&lt;mi&gt;n&lt;/mi&gt;&lt;/msub&gt;&lt;/mrow&gt;&lt;/mfrac&gt;&lt;/mtd&gt;&lt;/mtr&gt;&lt;/mtable&gt;&lt;/mfenced&gt;&lt;/math&gt;" id="281" name="Google Shape;281;p31" title="fraction numerator partial differential a over denominator partial differential bold italic x end fraction equals fraction numerator partial differential a over denominator partial differential x subscript 1 partial differential x subscript 2... partial differential x subscript n end fraction equals open square brackets table row cell fraction numerator partial differential a over denominator partial differential x subscript 1 end fraction end cell row cell table row cell fraction numerator partial differential a over denominator partial differential x subscript 2 end fraction end cell row vertical ellipsis row cell fraction numerator partial differential a over denominator partial differential x subscript n minus 1 end subscript end fraction end cell end table end cell row cell fraction numerator partial differential a over denominator partial differential x subscript n end fraction end cell end table close square brackets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4250" y="3296725"/>
            <a:ext cx="2547601" cy="261082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&lt;math xmlns=&quot;http://www.w3.org/1998/Math/MathML&quot;&gt;&lt;mfrac&gt;&lt;mrow&gt;&lt;mo&gt;&amp;#x2202;&lt;/mo&gt;&lt;mi&gt;x&lt;/mi&gt;&lt;/mrow&gt;&lt;mrow&gt;&lt;mo&gt;&amp;#x2202;&lt;/mo&gt;&lt;mi&gt;y&lt;/mi&gt;&lt;/mrow&gt;&lt;/mfrac&gt;&lt;mo&gt;=&lt;/mo&gt;&lt;mfenced open=&quot;[&quot; close=&quot;]&quot;&gt;&lt;mtable&gt;&lt;mtr&gt;&lt;mtd&gt;&lt;mfrac&gt;&lt;mrow&gt;&lt;mo&gt;&amp;#x2202;&lt;/mo&gt;&lt;msub&gt;&lt;mi&gt;x&lt;/mi&gt;&lt;mn&gt;1&lt;/mn&gt;&lt;/msub&gt;&lt;/mrow&gt;&lt;mrow&gt;&lt;mo&gt;&amp;#x2202;&lt;/mo&gt;&lt;msub&gt;&lt;mi&gt;y&lt;/mi&gt;&lt;mn&gt;1&lt;/mn&gt;&lt;/msub&gt;&lt;/mrow&gt;&lt;/mfrac&gt;&lt;/mtd&gt;&lt;mtd&gt;&lt;mfrac&gt;&lt;mrow&gt;&lt;mo&gt;&amp;#x2202;&lt;/mo&gt;&lt;msub&gt;&lt;mi&gt;x&lt;/mi&gt;&lt;mn&gt;1&lt;/mn&gt;&lt;/msub&gt;&lt;/mrow&gt;&lt;mrow&gt;&lt;mo&gt;&amp;#x2202;&lt;/mo&gt;&lt;msub&gt;&lt;mi&gt;y&lt;/mi&gt;&lt;mn&gt;2&lt;/mn&gt;&lt;/msub&gt;&lt;/mrow&gt;&lt;/mfrac&gt;&lt;/mtd&gt;&lt;mtd&gt;&lt;mo&gt;&amp;#x22EF;&lt;/mo&gt;&lt;/mtd&gt;&lt;mtd&gt;&lt;mfrac&gt;&lt;mrow&gt;&lt;mo&gt;&amp;#x2202;&lt;/mo&gt;&lt;msub&gt;&lt;mi&gt;x&lt;/mi&gt;&lt;mn&gt;1&lt;/mn&gt;&lt;/msub&gt;&lt;/mrow&gt;&lt;mrow&gt;&lt;mo&gt;&amp;#x2202;&lt;/mo&gt;&lt;msub&gt;&lt;mi&gt;y&lt;/mi&gt;&lt;mi&gt;m&lt;/mi&gt;&lt;/msub&gt;&lt;/mrow&gt;&lt;/mfrac&gt;&lt;/mtd&gt;&lt;/mtr&gt;&lt;mtr&gt;&lt;mtd&gt;&lt;mfrac&gt;&lt;mrow&gt;&lt;mo&gt;&amp;#x2202;&lt;/mo&gt;&lt;msub&gt;&lt;mi&gt;x&lt;/mi&gt;&lt;mn&gt;2&lt;/mn&gt;&lt;/msub&gt;&lt;/mrow&gt;&lt;mrow&gt;&lt;mo&gt;&amp;#x2202;&lt;/mo&gt;&lt;msub&gt;&lt;mi&gt;y&lt;/mi&gt;&lt;mn&gt;1&lt;/mn&gt;&lt;/msub&gt;&lt;/mrow&gt;&lt;/mfrac&gt;&lt;/mtd&gt;&lt;mtd&gt;&lt;mo&gt;&amp;#x22F1;&lt;/mo&gt;&lt;/mtd&gt;&lt;mtd&gt;&lt;mo&gt;&amp;#x22F0;&lt;/mo&gt;&lt;/mtd&gt;&lt;mtd&gt;&lt;mfrac&gt;&lt;mrow&gt;&lt;mo&gt;&amp;#x2202;&lt;/mo&gt;&lt;msub&gt;&lt;mi&gt;x&lt;/mi&gt;&lt;mn&gt;2&lt;/mn&gt;&lt;/msub&gt;&lt;/mrow&gt;&lt;mrow&gt;&lt;mo&gt;&amp;#x2202;&lt;/mo&gt;&lt;msub&gt;&lt;mi&gt;y&lt;/mi&gt;&lt;mi&gt;m&lt;/mi&gt;&lt;/msub&gt;&lt;/mrow&gt;&lt;/mfrac&gt;&lt;/mtd&gt;&lt;/mtr&gt;&lt;mtr&gt;&lt;mtd&gt;&lt;mo&gt;&amp;#x22EE;&lt;/mo&gt;&lt;/mtd&gt;&lt;mtd&gt;&lt;mo&gt;&amp;#x22F0;&lt;/mo&gt;&lt;/mtd&gt;&lt;mtd&gt;&lt;mo&gt;&amp;#x22F1;&lt;/mo&gt;&lt;/mtd&gt;&lt;mtd&gt;&lt;mo&gt;&amp;#x22EE;&lt;/mo&gt;&lt;/mtd&gt;&lt;/mtr&gt;&lt;mtr&gt;&lt;mtd&gt;&lt;mfrac&gt;&lt;mrow&gt;&lt;mo&gt;&amp;#x2202;&lt;/mo&gt;&lt;msub&gt;&lt;mi&gt;x&lt;/mi&gt;&lt;mi&gt;n&lt;/mi&gt;&lt;/msub&gt;&lt;/mrow&gt;&lt;mrow&gt;&lt;mo&gt;&amp;#x2202;&lt;/mo&gt;&lt;msub&gt;&lt;mi&gt;y&lt;/mi&gt;&lt;mn&gt;1&lt;/mn&gt;&lt;/msub&gt;&lt;/mrow&gt;&lt;/mfrac&gt;&lt;/mtd&gt;&lt;mtd&gt;&lt;mfrac&gt;&lt;mrow&gt;&lt;mo&gt;&amp;#x2202;&lt;/mo&gt;&lt;msub&gt;&lt;mi&gt;x&lt;/mi&gt;&lt;mi&gt;n&lt;/mi&gt;&lt;/msub&gt;&lt;/mrow&gt;&lt;mrow&gt;&lt;mo&gt;&amp;#x2202;&lt;/mo&gt;&lt;msub&gt;&lt;mi&gt;y&lt;/mi&gt;&lt;mn&gt;2&lt;/mn&gt;&lt;/msub&gt;&lt;/mrow&gt;&lt;/mfrac&gt;&lt;/mtd&gt;&lt;mtd&gt;&lt;mo&gt;&amp;#x22EF;&lt;/mo&gt;&lt;/mtd&gt;&lt;mtd&gt;&lt;mfrac&gt;&lt;mrow&gt;&lt;mo&gt;&amp;#x2202;&lt;/mo&gt;&lt;msub&gt;&lt;mi&gt;x&lt;/mi&gt;&lt;mi&gt;n&lt;/mi&gt;&lt;/msub&gt;&lt;/mrow&gt;&lt;mrow&gt;&lt;mo&gt;&amp;#x2202;&lt;/mo&gt;&lt;msub&gt;&lt;mi&gt;y&lt;/mi&gt;&lt;mi&gt;m&lt;/mi&gt;&lt;/msub&gt;&lt;/mrow&gt;&lt;/mfrac&gt;&lt;/mtd&gt;&lt;/mtr&gt;&lt;/mtable&gt;&lt;/mfenced&gt;&lt;/math&gt;" id="282" name="Google Shape;282;p31" title="fraction numerator partial differential x over denominator partial differential y end fraction equals open square brackets table row cell fraction numerator partial differential x subscript 1 over denominator partial differential y subscript 1 end fraction end cell cell fraction numerator partial differential x subscript 1 over denominator partial differential y subscript 2 end fraction end cell midline horizontal ellipsis cell fraction numerator partial differential x subscript 1 over denominator partial differential y subscript m end fraction end cell row cell fraction numerator partial differential x subscript 2 over denominator partial differential y subscript 1 end fraction end cell down right diagonal ellipsis up right diagonal ellipsis cell fraction numerator partial differential x subscript 2 over denominator partial differential y subscript m end fraction end cell row vertical ellipsis up right diagonal ellipsis down right diagonal ellipsis vertical ellipsis row cell fraction numerator partial differential x subscript n over denominator partial differential y subscript 1 end fraction end cell cell fraction numerator partial differential x subscript n over denominator partial differential y subscript 2 end fraction end cell midline horizontal ellipsis cell fraction numerator partial differential x subscript n over denominator partial differential y subscript m end fraction end cell end table close square brackets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00004" y="3406475"/>
            <a:ext cx="3371069" cy="3257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2"/>
          <p:cNvSpPr txBox="1"/>
          <p:nvPr>
            <p:ph idx="4294967295"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/>
              <a:t>Common Terminology in ML</a:t>
            </a:r>
            <a:endParaRPr/>
          </a:p>
        </p:txBody>
      </p:sp>
      <p:sp>
        <p:nvSpPr>
          <p:cNvPr id="288" name="Google Shape;288;p32"/>
          <p:cNvSpPr txBox="1"/>
          <p:nvPr>
            <p:ph idx="12" type="sldNum"/>
          </p:nvPr>
        </p:nvSpPr>
        <p:spPr>
          <a:xfrm>
            <a:off x="10415352" y="6217625"/>
            <a:ext cx="16128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154</a:t>
            </a:r>
            <a:endParaRPr/>
          </a:p>
        </p:txBody>
      </p:sp>
      <p:sp>
        <p:nvSpPr>
          <p:cNvPr id="289" name="Google Shape;289;p32"/>
          <p:cNvSpPr txBox="1"/>
          <p:nvPr/>
        </p:nvSpPr>
        <p:spPr>
          <a:xfrm>
            <a:off x="873425" y="1570100"/>
            <a:ext cx="6049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32"/>
          <p:cNvSpPr txBox="1"/>
          <p:nvPr>
            <p:ph idx="4294967295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Char char="•"/>
            </a:pPr>
            <a:r>
              <a:rPr b="1" lang="en-US" sz="2300"/>
              <a:t>Sparse matrix</a:t>
            </a:r>
            <a:r>
              <a:rPr lang="en-US" sz="2300"/>
              <a:t> — matrix in which most of the elements are zero</a:t>
            </a:r>
            <a:endParaRPr sz="2300"/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Char char="•"/>
            </a:pPr>
            <a:r>
              <a:rPr b="1" lang="en-US" sz="2300"/>
              <a:t>Probabilistic model</a:t>
            </a:r>
            <a:r>
              <a:rPr lang="en-US" sz="2300"/>
              <a:t> — a mathematical framework that approximates probability density function</a:t>
            </a:r>
            <a:endParaRPr sz="2300"/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Char char="•"/>
            </a:pPr>
            <a:r>
              <a:rPr b="1" lang="en-US" sz="2300"/>
              <a:t>Derivative/Gradient/Jacobian </a:t>
            </a:r>
            <a:r>
              <a:rPr lang="en-US" sz="2300"/>
              <a:t>—                       </a:t>
            </a:r>
            <a:r>
              <a:rPr i="1" lang="en-US" sz="2300"/>
              <a:t>a,b</a:t>
            </a:r>
            <a:r>
              <a:rPr lang="en-US" sz="2300"/>
              <a:t> are scalars, </a:t>
            </a:r>
            <a:r>
              <a:rPr b="1" lang="en-US" sz="2300"/>
              <a:t>x,y</a:t>
            </a:r>
            <a:r>
              <a:rPr lang="en-US" sz="2300"/>
              <a:t> are vectors</a:t>
            </a:r>
            <a:endParaRPr sz="2300"/>
          </a:p>
        </p:txBody>
      </p:sp>
      <p:pic>
        <p:nvPicPr>
          <p:cNvPr descr="&lt;math xmlns=&quot;http://www.w3.org/1998/Math/MathML&quot;&gt;&lt;mfrac&gt;&lt;mrow&gt;&lt;mo&gt;&amp;#x2202;&lt;/mo&gt;&lt;mi&gt;a&lt;/mi&gt;&lt;/mrow&gt;&lt;mrow&gt;&lt;mo&gt;&amp;#x2202;&lt;/mo&gt;&lt;mi&gt;b&lt;/mi&gt;&lt;/mrow&gt;&lt;/mfrac&gt;&lt;mo&gt;;&lt;/mo&gt;&lt;mfrac&gt;&lt;mrow&gt;&lt;mo&gt;&amp;#x2202;&lt;/mo&gt;&lt;mi&gt;a&lt;/mi&gt;&lt;/mrow&gt;&lt;mrow&gt;&lt;mo&gt;&amp;#x2202;&lt;/mo&gt;&lt;mi mathvariant=&quot;bold-italic&quot;&gt;x&lt;/mi&gt;&lt;/mrow&gt;&lt;/mfrac&gt;&lt;mo&gt;;&lt;/mo&gt;&lt;mfrac&gt;&lt;mrow&gt;&lt;mo&gt;&amp;#x2202;&lt;/mo&gt;&lt;mi mathvariant=&quot;bold-italic&quot;&gt;x&lt;/mi&gt;&lt;/mrow&gt;&lt;mrow&gt;&lt;mo&gt;&amp;#x2202;&lt;/mo&gt;&lt;mi mathvariant=&quot;bold-italic&quot;&gt;y&lt;/mi&gt;&lt;/mrow&gt;&lt;/mfrac&gt;&lt;/math&gt;" id="291" name="Google Shape;291;p32" title="fraction numerator partial differential a over denominator partial differential b end fraction semicolon fraction numerator partial differential a over denominator partial differential bold italic x end fraction semicolon fraction numerator partial differential bold italic x over denominator partial differential bold italic y end fraction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5050" y="2703225"/>
            <a:ext cx="1542575" cy="6473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92" name="Google Shape;292;p32"/>
          <p:cNvGraphicFramePr/>
          <p:nvPr/>
        </p:nvGraphicFramePr>
        <p:xfrm>
          <a:off x="17425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{7605BA7A-3E15-4EE7-9963-05761346477F}</a:tableStyleId>
              </a:tblPr>
              <a:tblGrid>
                <a:gridCol w="1480425"/>
                <a:gridCol w="1608000"/>
                <a:gridCol w="1352825"/>
                <a:gridCol w="1480425"/>
                <a:gridCol w="1480425"/>
                <a:gridCol w="1480425"/>
                <a:gridCol w="1480425"/>
                <a:gridCol w="1480425"/>
              </a:tblGrid>
              <a:tr h="414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/>
                        <a:t>Terminology</a:t>
                      </a:r>
                      <a:endParaRPr b="1" sz="1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Connections to other research areas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Common NLP problems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Pre-processing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Naïve methods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Sparse Representations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Dense Representations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Sub-word representations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pic>
        <p:nvPicPr>
          <p:cNvPr descr="&lt;math xmlns=&quot;http://www.w3.org/1998/Math/MathML&quot;&gt;&lt;mfrac&gt;&lt;mrow&gt;&lt;mo&gt;&amp;#x2202;&lt;/mo&gt;&lt;mi&gt;a&lt;/mi&gt;&lt;/mrow&gt;&lt;mrow&gt;&lt;mo&gt;&amp;#x2202;&lt;/mo&gt;&lt;mi&gt;b&lt;/mi&gt;&lt;/mrow&gt;&lt;/mfrac&gt;&lt;mo&gt;=&lt;/mo&gt;&lt;munder&gt;&lt;mi&gt;lim&lt;/mi&gt;&lt;mrow&gt;&lt;mi&gt;h&lt;/mi&gt;&lt;mo&gt;&amp;#x2192;&lt;/mo&gt;&lt;mn&gt;0&lt;/mn&gt;&lt;/mrow&gt;&lt;/munder&gt;&lt;mfrac&gt;&lt;mrow&gt;&lt;mi&gt;a&lt;/mi&gt;&lt;mfenced&gt;&lt;mrow&gt;&lt;mi&gt;b&lt;/mi&gt;&lt;mo&gt;+&lt;/mo&gt;&lt;mi&gt;h&lt;/mi&gt;&lt;/mrow&gt;&lt;/mfenced&gt;&lt;mo&gt;-&lt;/mo&gt;&lt;mi&gt;a&lt;/mi&gt;&lt;mfenced&gt;&lt;mi&gt;b&lt;/mi&gt;&lt;/mfenced&gt;&lt;/mrow&gt;&lt;mi&gt;h&lt;/mi&gt;&lt;/mfrac&gt;&lt;/math&gt;" id="293" name="Google Shape;293;p32" title="fraction numerator partial differential a over denominator partial differential b end fraction equals limit as h rightwards arrow 0 of fraction numerator a open parentheses b plus h close parentheses minus a open parentheses b close parentheses over denominator h end fraction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4250" y="6206850"/>
            <a:ext cx="2236719" cy="4571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&lt;math xmlns=&quot;http://www.w3.org/1998/Math/MathML&quot;&gt;&lt;mfrac&gt;&lt;mrow&gt;&lt;mo&gt;&amp;#x2202;&lt;/mo&gt;&lt;mi&gt;a&lt;/mi&gt;&lt;/mrow&gt;&lt;mrow&gt;&lt;mo&gt;&amp;#x2202;&lt;/mo&gt;&lt;mi mathvariant=&quot;bold-italic&quot;&gt;x&lt;/mi&gt;&lt;/mrow&gt;&lt;/mfrac&gt;&lt;mo&gt;=&lt;/mo&gt;&lt;mfrac&gt;&lt;mrow&gt;&lt;mo&gt;&amp;#x2202;&lt;/mo&gt;&lt;mi&gt;a&lt;/mi&gt;&lt;/mrow&gt;&lt;mrow&gt;&lt;mo&gt;&amp;#x2202;&lt;/mo&gt;&lt;msub&gt;&lt;mi&gt;x&lt;/mi&gt;&lt;mn&gt;1&lt;/mn&gt;&lt;/msub&gt;&lt;mo&gt;&amp;#x2202;&lt;/mo&gt;&lt;msub&gt;&lt;mi&gt;x&lt;/mi&gt;&lt;mn&gt;2&lt;/mn&gt;&lt;/msub&gt;&lt;mo&gt;.&lt;/mo&gt;&lt;mo&gt;.&lt;/mo&gt;&lt;mo&gt;.&lt;/mo&gt;&lt;mo&gt;&amp;#x2202;&lt;/mo&gt;&lt;msub&gt;&lt;mi&gt;x&lt;/mi&gt;&lt;mi&gt;n&lt;/mi&gt;&lt;/msub&gt;&lt;/mrow&gt;&lt;/mfrac&gt;&lt;mo&gt;=&lt;/mo&gt;&lt;mfenced open=&quot;[&quot; close=&quot;]&quot;&gt;&lt;mtable&gt;&lt;mtr&gt;&lt;mtd&gt;&lt;mfrac&gt;&lt;mrow&gt;&lt;mo&gt;&amp;#x2202;&lt;/mo&gt;&lt;mi&gt;a&lt;/mi&gt;&lt;/mrow&gt;&lt;mrow&gt;&lt;mo&gt;&amp;#x2202;&lt;/mo&gt;&lt;msub&gt;&lt;mi&gt;x&lt;/mi&gt;&lt;mn&gt;1&lt;/mn&gt;&lt;/msub&gt;&lt;/mrow&gt;&lt;/mfrac&gt;&lt;/mtd&gt;&lt;/mtr&gt;&lt;mtr&gt;&lt;mtd&gt;&lt;mtable&gt;&lt;mtr&gt;&lt;mtd&gt;&lt;mfrac&gt;&lt;mrow&gt;&lt;mo&gt;&amp;#x2202;&lt;/mo&gt;&lt;mi&gt;a&lt;/mi&gt;&lt;/mrow&gt;&lt;mrow&gt;&lt;mo&gt;&amp;#x2202;&lt;/mo&gt;&lt;msub&gt;&lt;mi&gt;x&lt;/mi&gt;&lt;mn&gt;2&lt;/mn&gt;&lt;/msub&gt;&lt;/mrow&gt;&lt;/mfrac&gt;&lt;/mtd&gt;&lt;/mtr&gt;&lt;mtr&gt;&lt;mtd&gt;&lt;mo&gt;&amp;#x22EE;&lt;/mo&gt;&lt;/mtd&gt;&lt;/mtr&gt;&lt;mtr&gt;&lt;mtd&gt;&lt;mfrac&gt;&lt;mrow&gt;&lt;mo&gt;&amp;#x2202;&lt;/mo&gt;&lt;mi&gt;a&lt;/mi&gt;&lt;/mrow&gt;&lt;mrow&gt;&lt;mo&gt;&amp;#x2202;&lt;/mo&gt;&lt;msub&gt;&lt;mi&gt;x&lt;/mi&gt;&lt;mrow&gt;&lt;mi&gt;n&lt;/mi&gt;&lt;mo&gt;-&lt;/mo&gt;&lt;mn&gt;1&lt;/mn&gt;&lt;/mrow&gt;&lt;/msub&gt;&lt;/mrow&gt;&lt;/mfrac&gt;&lt;/mtd&gt;&lt;/mtr&gt;&lt;/mtable&gt;&lt;/mtd&gt;&lt;/mtr&gt;&lt;mtr&gt;&lt;mtd&gt;&lt;mfrac&gt;&lt;mrow&gt;&lt;mo&gt;&amp;#x2202;&lt;/mo&gt;&lt;mi&gt;a&lt;/mi&gt;&lt;/mrow&gt;&lt;mrow&gt;&lt;mo&gt;&amp;#x2202;&lt;/mo&gt;&lt;msub&gt;&lt;mi&gt;x&lt;/mi&gt;&lt;mi&gt;n&lt;/mi&gt;&lt;/msub&gt;&lt;/mrow&gt;&lt;/mfrac&gt;&lt;/mtd&gt;&lt;/mtr&gt;&lt;/mtable&gt;&lt;/mfenced&gt;&lt;/math&gt;" id="294" name="Google Shape;294;p32" title="fraction numerator partial differential a over denominator partial differential bold italic x end fraction equals fraction numerator partial differential a over denominator partial differential x subscript 1 partial differential x subscript 2... partial differential x subscript n end fraction equals open square brackets table row cell fraction numerator partial differential a over denominator partial differential x subscript 1 end fraction end cell row cell table row cell fraction numerator partial differential a over denominator partial differential x subscript 2 end fraction end cell row vertical ellipsis row cell fraction numerator partial differential a over denominator partial differential x subscript n minus 1 end subscript end fraction end cell end table end cell row cell fraction numerator partial differential a over denominator partial differential x subscript n end fraction end cell end table close square brackets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4250" y="3296725"/>
            <a:ext cx="2547601" cy="261082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&lt;math xmlns=&quot;http://www.w3.org/1998/Math/MathML&quot;&gt;&lt;mfrac&gt;&lt;mrow&gt;&lt;mo&gt;&amp;#x2202;&lt;/mo&gt;&lt;mi&gt;x&lt;/mi&gt;&lt;/mrow&gt;&lt;mrow&gt;&lt;mo&gt;&amp;#x2202;&lt;/mo&gt;&lt;mi&gt;y&lt;/mi&gt;&lt;/mrow&gt;&lt;/mfrac&gt;&lt;mo&gt;=&lt;/mo&gt;&lt;mfenced open=&quot;[&quot; close=&quot;]&quot;&gt;&lt;mtable&gt;&lt;mtr&gt;&lt;mtd&gt;&lt;mfrac&gt;&lt;mrow&gt;&lt;mo&gt;&amp;#x2202;&lt;/mo&gt;&lt;msub&gt;&lt;mi&gt;x&lt;/mi&gt;&lt;mn&gt;1&lt;/mn&gt;&lt;/msub&gt;&lt;/mrow&gt;&lt;mrow&gt;&lt;mo&gt;&amp;#x2202;&lt;/mo&gt;&lt;msub&gt;&lt;mi&gt;y&lt;/mi&gt;&lt;mn&gt;1&lt;/mn&gt;&lt;/msub&gt;&lt;/mrow&gt;&lt;/mfrac&gt;&lt;/mtd&gt;&lt;mtd&gt;&lt;mfrac&gt;&lt;mrow&gt;&lt;mo&gt;&amp;#x2202;&lt;/mo&gt;&lt;msub&gt;&lt;mi&gt;x&lt;/mi&gt;&lt;mn&gt;1&lt;/mn&gt;&lt;/msub&gt;&lt;/mrow&gt;&lt;mrow&gt;&lt;mo&gt;&amp;#x2202;&lt;/mo&gt;&lt;msub&gt;&lt;mi&gt;y&lt;/mi&gt;&lt;mn&gt;2&lt;/mn&gt;&lt;/msub&gt;&lt;/mrow&gt;&lt;/mfrac&gt;&lt;/mtd&gt;&lt;mtd&gt;&lt;mo&gt;&amp;#x22EF;&lt;/mo&gt;&lt;/mtd&gt;&lt;mtd&gt;&lt;mfrac&gt;&lt;mrow&gt;&lt;mo&gt;&amp;#x2202;&lt;/mo&gt;&lt;msub&gt;&lt;mi&gt;x&lt;/mi&gt;&lt;mn&gt;1&lt;/mn&gt;&lt;/msub&gt;&lt;/mrow&gt;&lt;mrow&gt;&lt;mo&gt;&amp;#x2202;&lt;/mo&gt;&lt;msub&gt;&lt;mi&gt;y&lt;/mi&gt;&lt;mi&gt;m&lt;/mi&gt;&lt;/msub&gt;&lt;/mrow&gt;&lt;/mfrac&gt;&lt;/mtd&gt;&lt;/mtr&gt;&lt;mtr&gt;&lt;mtd&gt;&lt;mfrac&gt;&lt;mrow&gt;&lt;mo&gt;&amp;#x2202;&lt;/mo&gt;&lt;msub&gt;&lt;mi&gt;x&lt;/mi&gt;&lt;mn&gt;2&lt;/mn&gt;&lt;/msub&gt;&lt;/mrow&gt;&lt;mrow&gt;&lt;mo&gt;&amp;#x2202;&lt;/mo&gt;&lt;msub&gt;&lt;mi&gt;y&lt;/mi&gt;&lt;mn&gt;1&lt;/mn&gt;&lt;/msub&gt;&lt;/mrow&gt;&lt;/mfrac&gt;&lt;/mtd&gt;&lt;mtd&gt;&lt;mo&gt;&amp;#x22F1;&lt;/mo&gt;&lt;/mtd&gt;&lt;mtd&gt;&lt;mo&gt;&amp;#x22F0;&lt;/mo&gt;&lt;/mtd&gt;&lt;mtd&gt;&lt;mfrac&gt;&lt;mrow&gt;&lt;mo&gt;&amp;#x2202;&lt;/mo&gt;&lt;msub&gt;&lt;mi&gt;x&lt;/mi&gt;&lt;mn&gt;2&lt;/mn&gt;&lt;/msub&gt;&lt;/mrow&gt;&lt;mrow&gt;&lt;mo&gt;&amp;#x2202;&lt;/mo&gt;&lt;msub&gt;&lt;mi&gt;y&lt;/mi&gt;&lt;mi&gt;m&lt;/mi&gt;&lt;/msub&gt;&lt;/mrow&gt;&lt;/mfrac&gt;&lt;/mtd&gt;&lt;/mtr&gt;&lt;mtr&gt;&lt;mtd&gt;&lt;mo&gt;&amp;#x22EE;&lt;/mo&gt;&lt;/mtd&gt;&lt;mtd&gt;&lt;mo&gt;&amp;#x22F0;&lt;/mo&gt;&lt;/mtd&gt;&lt;mtd&gt;&lt;mo&gt;&amp;#x22F1;&lt;/mo&gt;&lt;/mtd&gt;&lt;mtd&gt;&lt;mo&gt;&amp;#x22EE;&lt;/mo&gt;&lt;/mtd&gt;&lt;/mtr&gt;&lt;mtr&gt;&lt;mtd&gt;&lt;mfrac&gt;&lt;mrow&gt;&lt;mo&gt;&amp;#x2202;&lt;/mo&gt;&lt;msub&gt;&lt;mi&gt;x&lt;/mi&gt;&lt;mi&gt;n&lt;/mi&gt;&lt;/msub&gt;&lt;/mrow&gt;&lt;mrow&gt;&lt;mo&gt;&amp;#x2202;&lt;/mo&gt;&lt;msub&gt;&lt;mi&gt;y&lt;/mi&gt;&lt;mn&gt;1&lt;/mn&gt;&lt;/msub&gt;&lt;/mrow&gt;&lt;/mfrac&gt;&lt;/mtd&gt;&lt;mtd&gt;&lt;mfrac&gt;&lt;mrow&gt;&lt;mo&gt;&amp;#x2202;&lt;/mo&gt;&lt;msub&gt;&lt;mi&gt;x&lt;/mi&gt;&lt;mi&gt;n&lt;/mi&gt;&lt;/msub&gt;&lt;/mrow&gt;&lt;mrow&gt;&lt;mo&gt;&amp;#x2202;&lt;/mo&gt;&lt;msub&gt;&lt;mi&gt;y&lt;/mi&gt;&lt;mn&gt;2&lt;/mn&gt;&lt;/msub&gt;&lt;/mrow&gt;&lt;/mfrac&gt;&lt;/mtd&gt;&lt;mtd&gt;&lt;mo&gt;&amp;#x22EF;&lt;/mo&gt;&lt;/mtd&gt;&lt;mtd&gt;&lt;mfrac&gt;&lt;mrow&gt;&lt;mo&gt;&amp;#x2202;&lt;/mo&gt;&lt;msub&gt;&lt;mi&gt;x&lt;/mi&gt;&lt;mi&gt;n&lt;/mi&gt;&lt;/msub&gt;&lt;/mrow&gt;&lt;mrow&gt;&lt;mo&gt;&amp;#x2202;&lt;/mo&gt;&lt;msub&gt;&lt;mi&gt;y&lt;/mi&gt;&lt;mi&gt;m&lt;/mi&gt;&lt;/msub&gt;&lt;/mrow&gt;&lt;/mfrac&gt;&lt;/mtd&gt;&lt;/mtr&gt;&lt;/mtable&gt;&lt;/mfenced&gt;&lt;/math&gt;" id="295" name="Google Shape;295;p32" title="fraction numerator partial differential x over denominator partial differential y end fraction equals open square brackets table row cell fraction numerator partial differential x subscript 1 over denominator partial differential y subscript 1 end fraction end cell cell fraction numerator partial differential x subscript 1 over denominator partial differential y subscript 2 end fraction end cell midline horizontal ellipsis cell fraction numerator partial differential x subscript 1 over denominator partial differential y subscript m end fraction end cell row cell fraction numerator partial differential x subscript 2 over denominator partial differential y subscript 1 end fraction end cell down right diagonal ellipsis up right diagonal ellipsis cell fraction numerator partial differential x subscript 2 over denominator partial differential y subscript m end fraction end cell row vertical ellipsis up right diagonal ellipsis down right diagonal ellipsis vertical ellipsis row cell fraction numerator partial differential x subscript n over denominator partial differential y subscript 1 end fraction end cell cell fraction numerator partial differential x subscript n over denominator partial differential y subscript 2 end fraction end cell midline horizontal ellipsis cell fraction numerator partial differential x subscript n over denominator partial differential y subscript m end fraction end cell end table close square brackets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00004" y="3406475"/>
            <a:ext cx="3371069" cy="3257549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32"/>
          <p:cNvSpPr txBox="1"/>
          <p:nvPr/>
        </p:nvSpPr>
        <p:spPr>
          <a:xfrm>
            <a:off x="8902450" y="4195675"/>
            <a:ext cx="2873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FF0000"/>
                </a:solidFill>
              </a:rPr>
              <a:t>Matrix/Vector rotation is a matter of </a:t>
            </a:r>
            <a:r>
              <a:rPr b="1" lang="en-US">
                <a:solidFill>
                  <a:srgbClr val="FF0000"/>
                </a:solidFill>
              </a:rPr>
              <a:t>convention!!!</a:t>
            </a:r>
            <a:endParaRPr b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 txBox="1"/>
          <p:nvPr>
            <p:ph idx="4294967295"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/>
              <a:t>Outline</a:t>
            </a:r>
            <a:endParaRPr/>
          </a:p>
        </p:txBody>
      </p:sp>
      <p:sp>
        <p:nvSpPr>
          <p:cNvPr id="100" name="Google Shape;100;p15"/>
          <p:cNvSpPr txBox="1"/>
          <p:nvPr>
            <p:ph idx="12" type="sldNum"/>
          </p:nvPr>
        </p:nvSpPr>
        <p:spPr>
          <a:xfrm>
            <a:off x="10415352" y="6217625"/>
            <a:ext cx="16128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154</a:t>
            </a:r>
            <a:endParaRPr/>
          </a:p>
        </p:txBody>
      </p:sp>
      <p:graphicFrame>
        <p:nvGraphicFramePr>
          <p:cNvPr id="101" name="Google Shape;101;p15"/>
          <p:cNvGraphicFramePr/>
          <p:nvPr/>
        </p:nvGraphicFramePr>
        <p:xfrm>
          <a:off x="128663" y="26713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{7605BA7A-3E15-4EE7-9963-05761346477F}</a:tableStyleId>
              </a:tblPr>
              <a:tblGrid>
                <a:gridCol w="1480425"/>
                <a:gridCol w="1608000"/>
                <a:gridCol w="1352825"/>
                <a:gridCol w="1480425"/>
              </a:tblGrid>
              <a:tr h="7924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Terminology</a:t>
                      </a:r>
                      <a:endParaRPr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Connections to other research areas</a:t>
                      </a:r>
                      <a:endParaRPr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Common NLP problems</a:t>
                      </a:r>
                      <a:endParaRPr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Pre-processing</a:t>
                      </a:r>
                      <a:endParaRPr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B050"/>
                    </a:solidFill>
                  </a:tcPr>
                </a:tc>
              </a:tr>
              <a:tr h="381000"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500"/>
                        <a:t>Part 1: </a:t>
                      </a:r>
                      <a:r>
                        <a:rPr lang="en-US" sz="1500">
                          <a:solidFill>
                            <a:schemeClr val="dk1"/>
                          </a:solidFill>
                        </a:rPr>
                        <a:t>What is natural language processing?</a:t>
                      </a:r>
                      <a:endParaRPr sz="15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 hMerge="1"/>
                <a:tc hMerge="1"/>
                <a:tc hMerge="1"/>
              </a:tr>
            </a:tbl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3"/>
          <p:cNvSpPr txBox="1"/>
          <p:nvPr>
            <p:ph idx="4294967295"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/>
              <a:t>Common Terminology in NLP and ML</a:t>
            </a:r>
            <a:endParaRPr/>
          </a:p>
        </p:txBody>
      </p:sp>
      <p:sp>
        <p:nvSpPr>
          <p:cNvPr id="302" name="Google Shape;302;p33"/>
          <p:cNvSpPr txBox="1"/>
          <p:nvPr>
            <p:ph idx="12" type="sldNum"/>
          </p:nvPr>
        </p:nvSpPr>
        <p:spPr>
          <a:xfrm>
            <a:off x="10415352" y="6217625"/>
            <a:ext cx="16128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154</a:t>
            </a:r>
            <a:endParaRPr/>
          </a:p>
        </p:txBody>
      </p:sp>
      <p:sp>
        <p:nvSpPr>
          <p:cNvPr id="303" name="Google Shape;303;p33"/>
          <p:cNvSpPr txBox="1"/>
          <p:nvPr/>
        </p:nvSpPr>
        <p:spPr>
          <a:xfrm>
            <a:off x="873425" y="1570100"/>
            <a:ext cx="6049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33"/>
          <p:cNvSpPr txBox="1"/>
          <p:nvPr>
            <p:ph idx="4294967295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Char char="•"/>
            </a:pPr>
            <a:r>
              <a:rPr b="1" lang="en-US" sz="2300"/>
              <a:t>Token</a:t>
            </a:r>
            <a:r>
              <a:rPr lang="en-US" sz="2300"/>
              <a:t> — unit of text, text is sequence of tokens</a:t>
            </a:r>
            <a:endParaRPr sz="2300"/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Char char="•"/>
            </a:pPr>
            <a:r>
              <a:rPr b="1" lang="en-US" sz="2300"/>
              <a:t>Corpus</a:t>
            </a:r>
            <a:r>
              <a:rPr lang="en-US" sz="2300"/>
              <a:t> — dataset with natural language</a:t>
            </a:r>
            <a:endParaRPr sz="2300"/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Char char="•"/>
            </a:pPr>
            <a:r>
              <a:rPr b="1" lang="en-US" sz="2300"/>
              <a:t>Vocabulary in Corpus</a:t>
            </a:r>
            <a:r>
              <a:rPr lang="en-US" sz="2300"/>
              <a:t> — a set of tokens present in the corpus</a:t>
            </a:r>
            <a:endParaRPr sz="2300"/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Char char="•"/>
            </a:pPr>
            <a:r>
              <a:rPr b="1" lang="en-US" sz="2300"/>
              <a:t>Word frequency</a:t>
            </a:r>
            <a:r>
              <a:rPr lang="en-US" sz="2300"/>
              <a:t> — number proportional to number of word occurences inside corpus</a:t>
            </a:r>
            <a:endParaRPr sz="2300"/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Char char="•"/>
            </a:pPr>
            <a:r>
              <a:rPr b="1" lang="en-US" sz="2300"/>
              <a:t>N-Gram </a:t>
            </a:r>
            <a:r>
              <a:rPr lang="en-US" sz="2300"/>
              <a:t>— n-tuples of tokens in corpus	</a:t>
            </a:r>
            <a:endParaRPr sz="2300"/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Char char="•"/>
            </a:pPr>
            <a:r>
              <a:rPr b="1" lang="en-US" sz="2300"/>
              <a:t>Sparse matrix</a:t>
            </a:r>
            <a:r>
              <a:rPr lang="en-US" sz="2300"/>
              <a:t> — matrix in which most of the elements are zero</a:t>
            </a:r>
            <a:endParaRPr sz="2300"/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Char char="•"/>
            </a:pPr>
            <a:r>
              <a:rPr b="1" lang="en-US" sz="2300"/>
              <a:t>Probabilistic model</a:t>
            </a:r>
            <a:r>
              <a:rPr lang="en-US" sz="2300"/>
              <a:t> — a mathematical framework that approximates probability density function</a:t>
            </a:r>
            <a:endParaRPr b="1" sz="2300"/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Char char="•"/>
            </a:pPr>
            <a:r>
              <a:rPr b="1" lang="en-US" sz="2300"/>
              <a:t>Derivative/Gradient/Jacobian </a:t>
            </a:r>
            <a:r>
              <a:rPr lang="en-US" sz="2300"/>
              <a:t>—                       </a:t>
            </a:r>
            <a:r>
              <a:rPr i="1" lang="en-US" sz="2300"/>
              <a:t>a,b</a:t>
            </a:r>
            <a:r>
              <a:rPr lang="en-US" sz="2300"/>
              <a:t> are scalars, </a:t>
            </a:r>
            <a:r>
              <a:rPr b="1" lang="en-US" sz="2300"/>
              <a:t>x,y</a:t>
            </a:r>
            <a:r>
              <a:rPr lang="en-US" sz="2300"/>
              <a:t> are vectors</a:t>
            </a:r>
            <a:endParaRPr sz="2300"/>
          </a:p>
        </p:txBody>
      </p:sp>
      <p:pic>
        <p:nvPicPr>
          <p:cNvPr descr="&lt;math xmlns=&quot;http://www.w3.org/1998/Math/MathML&quot;&gt;&lt;mfrac&gt;&lt;mrow&gt;&lt;mo&gt;&amp;#x2202;&lt;/mo&gt;&lt;mi&gt;a&lt;/mi&gt;&lt;/mrow&gt;&lt;mrow&gt;&lt;mo&gt;&amp;#x2202;&lt;/mo&gt;&lt;mi&gt;b&lt;/mi&gt;&lt;/mrow&gt;&lt;/mfrac&gt;&lt;mo&gt;;&lt;/mo&gt;&lt;mfrac&gt;&lt;mrow&gt;&lt;mo&gt;&amp;#x2202;&lt;/mo&gt;&lt;mi&gt;a&lt;/mi&gt;&lt;/mrow&gt;&lt;mrow&gt;&lt;mo&gt;&amp;#x2202;&lt;/mo&gt;&lt;mi mathvariant=&quot;bold-italic&quot;&gt;x&lt;/mi&gt;&lt;/mrow&gt;&lt;/mfrac&gt;&lt;mo&gt;;&lt;/mo&gt;&lt;mfrac&gt;&lt;mrow&gt;&lt;mo&gt;&amp;#x2202;&lt;/mo&gt;&lt;mi mathvariant=&quot;bold-italic&quot;&gt;x&lt;/mi&gt;&lt;/mrow&gt;&lt;mrow&gt;&lt;mo&gt;&amp;#x2202;&lt;/mo&gt;&lt;mi mathvariant=&quot;bold-italic&quot;&gt;y&lt;/mi&gt;&lt;/mrow&gt;&lt;/mfrac&gt;&lt;/math&gt;" id="305" name="Google Shape;305;p33" title="fraction numerator partial differential a over denominator partial differential b end fraction semicolon fraction numerator partial differential a over denominator partial differential bold italic x end fraction semicolon fraction numerator partial differential bold italic x over denominator partial differential bold italic y end fraction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60975" y="5042300"/>
            <a:ext cx="1542575" cy="6473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06" name="Google Shape;306;p33"/>
          <p:cNvGraphicFramePr/>
          <p:nvPr/>
        </p:nvGraphicFramePr>
        <p:xfrm>
          <a:off x="17425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{7605BA7A-3E15-4EE7-9963-05761346477F}</a:tableStyleId>
              </a:tblPr>
              <a:tblGrid>
                <a:gridCol w="1480425"/>
                <a:gridCol w="1608000"/>
                <a:gridCol w="1352825"/>
                <a:gridCol w="1480425"/>
                <a:gridCol w="1480425"/>
                <a:gridCol w="1480425"/>
                <a:gridCol w="1480425"/>
                <a:gridCol w="1480425"/>
              </a:tblGrid>
              <a:tr h="414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/>
                        <a:t>Terminology</a:t>
                      </a:r>
                      <a:endParaRPr b="1" sz="1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Connections to other research areas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Common NLP problems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Pre-processing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Naïve methods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Sparse Representations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Dense Representations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Sub-word representations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4"/>
          <p:cNvSpPr txBox="1"/>
          <p:nvPr>
            <p:ph type="ctrTitle"/>
          </p:nvPr>
        </p:nvSpPr>
        <p:spPr>
          <a:xfrm>
            <a:off x="415600" y="677400"/>
            <a:ext cx="11360700" cy="7878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Calibri"/>
              <a:buNone/>
            </a:pPr>
            <a:r>
              <a:rPr lang="en-US" sz="4800"/>
              <a:t>Natural Language Processing (NLP)</a:t>
            </a:r>
            <a:endParaRPr sz="4800"/>
          </a:p>
        </p:txBody>
      </p:sp>
      <p:pic>
        <p:nvPicPr>
          <p:cNvPr id="312" name="Google Shape;312;p34"/>
          <p:cNvPicPr preferRelativeResize="0"/>
          <p:nvPr/>
        </p:nvPicPr>
        <p:blipFill rotWithShape="1">
          <a:blip r:embed="rId3">
            <a:alphaModFix/>
          </a:blip>
          <a:srcRect b="0" l="-1230" r="1230" t="0"/>
          <a:stretch/>
        </p:blipFill>
        <p:spPr>
          <a:xfrm>
            <a:off x="273001" y="3740401"/>
            <a:ext cx="7706666" cy="2740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13" name="Google Shape;313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76342" y="3535850"/>
            <a:ext cx="4123924" cy="2171933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14" name="Google Shape;314;p34"/>
          <p:cNvSpPr txBox="1"/>
          <p:nvPr/>
        </p:nvSpPr>
        <p:spPr>
          <a:xfrm>
            <a:off x="1215000" y="1853133"/>
            <a:ext cx="10408400" cy="12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457188" lvl="0" marL="609584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b="1" i="0" lang="en-US" sz="2400" u="none" cap="none" strike="noStrike">
                <a:solidFill>
                  <a:srgbClr val="000000"/>
                </a:solidFill>
              </a:rPr>
              <a:t>Research field that deals with </a:t>
            </a:r>
            <a:r>
              <a:rPr b="1" lang="en-US" sz="2400"/>
              <a:t>automatic</a:t>
            </a:r>
            <a:r>
              <a:rPr b="1" lang="en-US" sz="2400"/>
              <a:t> processing of natural language!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15" name="Google Shape;315;p34"/>
          <p:cNvGraphicFramePr/>
          <p:nvPr/>
        </p:nvGraphicFramePr>
        <p:xfrm>
          <a:off x="17425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{7605BA7A-3E15-4EE7-9963-05761346477F}</a:tableStyleId>
              </a:tblPr>
              <a:tblGrid>
                <a:gridCol w="1480425"/>
                <a:gridCol w="1608000"/>
                <a:gridCol w="1352825"/>
                <a:gridCol w="1480425"/>
                <a:gridCol w="1480425"/>
                <a:gridCol w="1480425"/>
                <a:gridCol w="1480425"/>
                <a:gridCol w="1480425"/>
              </a:tblGrid>
              <a:tr h="414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Terminology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/>
                        <a:t>Connections to other research areas</a:t>
                      </a:r>
                      <a:endParaRPr b="1"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Common NLP problems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Pre-processing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Naïve methods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Sparse Representations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Dense Representations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Sub-word representations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316" name="Google Shape;316;p34"/>
          <p:cNvSpPr txBox="1"/>
          <p:nvPr>
            <p:ph idx="12" type="sldNum"/>
          </p:nvPr>
        </p:nvSpPr>
        <p:spPr>
          <a:xfrm>
            <a:off x="10415352" y="6217625"/>
            <a:ext cx="1612800" cy="524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154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35"/>
          <p:cNvSpPr txBox="1"/>
          <p:nvPr>
            <p:ph type="ctrTitle"/>
          </p:nvPr>
        </p:nvSpPr>
        <p:spPr>
          <a:xfrm>
            <a:off x="415600" y="128767"/>
            <a:ext cx="11360800" cy="11944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Calibri"/>
              <a:buNone/>
            </a:pPr>
            <a:r>
              <a:rPr lang="en-US" sz="4800"/>
              <a:t>Related terms</a:t>
            </a:r>
            <a:endParaRPr sz="4800"/>
          </a:p>
        </p:txBody>
      </p:sp>
      <p:sp>
        <p:nvSpPr>
          <p:cNvPr id="322" name="Google Shape;322;p35"/>
          <p:cNvSpPr txBox="1"/>
          <p:nvPr/>
        </p:nvSpPr>
        <p:spPr>
          <a:xfrm>
            <a:off x="1215000" y="1853133"/>
            <a:ext cx="10408400" cy="1738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457188" lvl="0" marL="609585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Computational Linguistics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609585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609585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609585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609585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609585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188" lvl="0" marL="609585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Speech Recognition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3" name="Google Shape;323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14701" y="1661334"/>
            <a:ext cx="6108700" cy="138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14701" y="3213833"/>
            <a:ext cx="4937033" cy="17380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25" name="Google Shape;325;p35"/>
          <p:cNvGraphicFramePr/>
          <p:nvPr/>
        </p:nvGraphicFramePr>
        <p:xfrm>
          <a:off x="17425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{7605BA7A-3E15-4EE7-9963-05761346477F}</a:tableStyleId>
              </a:tblPr>
              <a:tblGrid>
                <a:gridCol w="1480425"/>
                <a:gridCol w="1608000"/>
                <a:gridCol w="1352825"/>
                <a:gridCol w="1480425"/>
                <a:gridCol w="1480425"/>
                <a:gridCol w="1480425"/>
                <a:gridCol w="1480425"/>
                <a:gridCol w="1480425"/>
              </a:tblGrid>
              <a:tr h="414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Terminology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/>
                        <a:t>Connections to other research areas</a:t>
                      </a:r>
                      <a:endParaRPr b="1"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Common NLP problems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Pre-processing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Naïve methods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Sparse Representations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Dense Representations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Sub-word representations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326" name="Google Shape;326;p35"/>
          <p:cNvSpPr txBox="1"/>
          <p:nvPr>
            <p:ph idx="12" type="sldNum"/>
          </p:nvPr>
        </p:nvSpPr>
        <p:spPr>
          <a:xfrm>
            <a:off x="10567752" y="6370025"/>
            <a:ext cx="1612800" cy="524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154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6"/>
          <p:cNvSpPr txBox="1"/>
          <p:nvPr>
            <p:ph type="ctrTitle"/>
          </p:nvPr>
        </p:nvSpPr>
        <p:spPr>
          <a:xfrm>
            <a:off x="415600" y="128767"/>
            <a:ext cx="11360800" cy="11944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Calibri"/>
              <a:buNone/>
            </a:pPr>
            <a:r>
              <a:rPr lang="en-US" sz="4800"/>
              <a:t>Related terms</a:t>
            </a:r>
            <a:endParaRPr sz="4800"/>
          </a:p>
        </p:txBody>
      </p:sp>
      <p:sp>
        <p:nvSpPr>
          <p:cNvPr id="332" name="Google Shape;332;p36"/>
          <p:cNvSpPr txBox="1"/>
          <p:nvPr/>
        </p:nvSpPr>
        <p:spPr>
          <a:xfrm>
            <a:off x="844100" y="1169583"/>
            <a:ext cx="10408500" cy="17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457188" lvl="0" marL="609585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Machine Learning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609585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609585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609585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609585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609585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188" lvl="0" marL="609585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Computer Science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3" name="Google Shape;333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26500" y="1787784"/>
            <a:ext cx="9221403" cy="1646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96567" y="3785651"/>
            <a:ext cx="4155924" cy="2334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3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310700" y="3785651"/>
            <a:ext cx="3636114" cy="233409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36" name="Google Shape;336;p36"/>
          <p:cNvGraphicFramePr/>
          <p:nvPr/>
        </p:nvGraphicFramePr>
        <p:xfrm>
          <a:off x="17425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{7605BA7A-3E15-4EE7-9963-05761346477F}</a:tableStyleId>
              </a:tblPr>
              <a:tblGrid>
                <a:gridCol w="1480425"/>
                <a:gridCol w="1608000"/>
                <a:gridCol w="1352825"/>
                <a:gridCol w="1480425"/>
                <a:gridCol w="1480425"/>
                <a:gridCol w="1480425"/>
                <a:gridCol w="1480425"/>
                <a:gridCol w="1480425"/>
              </a:tblGrid>
              <a:tr h="414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Terminology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/>
                        <a:t>Connections to other research areas</a:t>
                      </a:r>
                      <a:endParaRPr b="1"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Common NLP problems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Pre-processing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Naïve methods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Sparse Representations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Dense Representations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Sub-word representations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337" name="Google Shape;337;p36"/>
          <p:cNvSpPr txBox="1"/>
          <p:nvPr>
            <p:ph idx="12" type="sldNum"/>
          </p:nvPr>
        </p:nvSpPr>
        <p:spPr>
          <a:xfrm>
            <a:off x="10415352" y="6217625"/>
            <a:ext cx="1612800" cy="524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154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37"/>
          <p:cNvPicPr preferRelativeResize="0"/>
          <p:nvPr/>
        </p:nvPicPr>
        <p:blipFill rotWithShape="1">
          <a:blip r:embed="rId3">
            <a:alphaModFix/>
          </a:blip>
          <a:srcRect b="-24239" l="0" r="0" t="0"/>
          <a:stretch/>
        </p:blipFill>
        <p:spPr>
          <a:xfrm>
            <a:off x="3239735" y="4272662"/>
            <a:ext cx="2030300" cy="3505833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37"/>
          <p:cNvSpPr txBox="1"/>
          <p:nvPr>
            <p:ph type="ctrTitle"/>
          </p:nvPr>
        </p:nvSpPr>
        <p:spPr>
          <a:xfrm>
            <a:off x="415600" y="128767"/>
            <a:ext cx="11360800" cy="11944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rPr lang="en-US" sz="4800"/>
              <a:t>Example of problems in NLP</a:t>
            </a:r>
            <a:endParaRPr sz="4800"/>
          </a:p>
        </p:txBody>
      </p:sp>
      <p:sp>
        <p:nvSpPr>
          <p:cNvPr id="344" name="Google Shape;344;p37"/>
          <p:cNvSpPr txBox="1"/>
          <p:nvPr/>
        </p:nvSpPr>
        <p:spPr>
          <a:xfrm>
            <a:off x="182000" y="1527875"/>
            <a:ext cx="3841200" cy="26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423323" lvl="0" marL="609585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-US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Language Modelling</a:t>
            </a:r>
            <a:endParaRPr b="0" i="0" sz="1867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23323" lvl="0" marL="609585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-US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Machine Translation</a:t>
            </a:r>
            <a:endParaRPr b="0" i="0" sz="1867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23323" lvl="0" marL="609585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-US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Question Answering</a:t>
            </a:r>
            <a:endParaRPr b="0" i="0" sz="1867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23323" lvl="0" marL="609585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-US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Text Classification </a:t>
            </a:r>
            <a:endParaRPr b="0" i="0" sz="1867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23323" lvl="0" marL="609585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-US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Text Summarization</a:t>
            </a:r>
            <a:endParaRPr b="0" i="0" sz="1867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23323" lvl="0" marL="609585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b="0" i="0" lang="en-US" sz="18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Natural Language Inference</a:t>
            </a:r>
            <a:endParaRPr b="0" i="0" sz="1867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23323" lvl="0" marL="609585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-US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Information Retrieval</a:t>
            </a:r>
            <a:endParaRPr b="0" i="0" sz="1867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" name="Google Shape;345;p37"/>
          <p:cNvSpPr txBox="1"/>
          <p:nvPr/>
        </p:nvSpPr>
        <p:spPr>
          <a:xfrm>
            <a:off x="4687267" y="2306017"/>
            <a:ext cx="3665700" cy="5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Semantic problems</a:t>
            </a:r>
            <a:endParaRPr b="0" i="0" sz="1867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" name="Google Shape;346;p37"/>
          <p:cNvSpPr txBox="1"/>
          <p:nvPr/>
        </p:nvSpPr>
        <p:spPr>
          <a:xfrm>
            <a:off x="4589488" y="3973140"/>
            <a:ext cx="3012900" cy="603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1867" u="none" cap="none" strike="noStrike">
                <a:solidFill>
                  <a:srgbClr val="000000"/>
                </a:solidFill>
              </a:rPr>
              <a:t>Syntax based problems</a:t>
            </a:r>
            <a:br>
              <a:rPr lang="en-US" sz="1867"/>
            </a:br>
            <a:endParaRPr sz="1867"/>
          </a:p>
        </p:txBody>
      </p:sp>
      <p:sp>
        <p:nvSpPr>
          <p:cNvPr id="347" name="Google Shape;347;p37"/>
          <p:cNvSpPr txBox="1"/>
          <p:nvPr/>
        </p:nvSpPr>
        <p:spPr>
          <a:xfrm>
            <a:off x="4512000" y="5593900"/>
            <a:ext cx="4928100" cy="906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Morphology</a:t>
            </a:r>
            <a:endParaRPr b="0" i="0" sz="1867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problems</a:t>
            </a:r>
            <a:endParaRPr b="0" i="0" sz="1867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" name="Google Shape;348;p37"/>
          <p:cNvSpPr txBox="1"/>
          <p:nvPr/>
        </p:nvSpPr>
        <p:spPr>
          <a:xfrm>
            <a:off x="174262" y="3586017"/>
            <a:ext cx="4208700" cy="22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67">
              <a:solidFill>
                <a:schemeClr val="dk1"/>
              </a:solidFill>
            </a:endParaRPr>
          </a:p>
          <a:p>
            <a:pPr indent="-423322" lvl="0" marL="609584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lang="en-US" sz="1867">
                <a:solidFill>
                  <a:schemeClr val="dk1"/>
                </a:solidFill>
              </a:rPr>
              <a:t>Dependency parsing</a:t>
            </a:r>
            <a:endParaRPr sz="1867">
              <a:solidFill>
                <a:schemeClr val="dk1"/>
              </a:solidFill>
            </a:endParaRPr>
          </a:p>
          <a:p>
            <a:pPr indent="-423322" lvl="0" marL="609584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lang="en-US" sz="1867">
                <a:solidFill>
                  <a:schemeClr val="dk1"/>
                </a:solidFill>
              </a:rPr>
              <a:t>Constituency parsing</a:t>
            </a:r>
            <a:endParaRPr sz="1867">
              <a:solidFill>
                <a:schemeClr val="dk1"/>
              </a:solidFill>
            </a:endParaRPr>
          </a:p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67">
              <a:solidFill>
                <a:schemeClr val="dk1"/>
              </a:solidFill>
            </a:endParaRPr>
          </a:p>
          <a:p>
            <a:pPr indent="-423323" lvl="0" marL="609585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b="0" i="0" lang="en-US" sz="18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Tokenization</a:t>
            </a:r>
            <a:endParaRPr b="0" i="0" sz="1867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23323" lvl="0" marL="609585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b="0" i="0" lang="en-US" sz="18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Lemmatization</a:t>
            </a:r>
            <a:endParaRPr b="0" i="0" sz="1867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23323" lvl="0" marL="609585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b="0" i="0" lang="en-US" sz="18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Stemming</a:t>
            </a:r>
            <a:endParaRPr b="0" i="0" sz="1867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23323" lvl="0" marL="609585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b="0" i="0" lang="en-US" sz="18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Prefixes/suffixes</a:t>
            </a:r>
            <a:endParaRPr b="0" i="0" sz="1867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23323" lvl="0" marL="609585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b="0" i="0" lang="en-US" sz="18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Singularization/pluralization</a:t>
            </a:r>
            <a:endParaRPr b="0" i="0" sz="1867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23323" lvl="0" marL="609585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b="0" i="0" lang="en-US" sz="18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Gender detection, </a:t>
            </a:r>
            <a:endParaRPr b="0" i="0" sz="1867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23323" lvl="0" marL="609585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b="0" i="0" lang="en-US" sz="18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Word inflection (tenses,…)</a:t>
            </a:r>
            <a:endParaRPr b="0" i="0" sz="1867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9" name="Google Shape;349;p37"/>
          <p:cNvSpPr txBox="1"/>
          <p:nvPr/>
        </p:nvSpPr>
        <p:spPr>
          <a:xfrm>
            <a:off x="7973750" y="1527877"/>
            <a:ext cx="3132600" cy="12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67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Demonstration of various NLP models:</a:t>
            </a:r>
            <a:endParaRPr b="0" i="0" sz="1867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67" u="sng">
                <a:solidFill>
                  <a:schemeClr val="hlink"/>
                </a:solidFill>
                <a:hlinkClick r:id="rId4"/>
              </a:rPr>
              <a:t>http://r2d2.fit.vutbr.cz/</a:t>
            </a:r>
            <a:endParaRPr sz="1867">
              <a:solidFill>
                <a:srgbClr val="FF0000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67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https://demo.allennlp.org</a:t>
            </a: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50" name="Google Shape;350;p37"/>
          <p:cNvGraphicFramePr/>
          <p:nvPr/>
        </p:nvGraphicFramePr>
        <p:xfrm>
          <a:off x="17425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{7605BA7A-3E15-4EE7-9963-05761346477F}</a:tableStyleId>
              </a:tblPr>
              <a:tblGrid>
                <a:gridCol w="1480425"/>
                <a:gridCol w="1608000"/>
                <a:gridCol w="1352825"/>
                <a:gridCol w="1480425"/>
                <a:gridCol w="1480425"/>
                <a:gridCol w="1480425"/>
                <a:gridCol w="1480425"/>
                <a:gridCol w="1480425"/>
              </a:tblGrid>
              <a:tr h="414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Terminology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Connections to other research areas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/>
                        <a:t>Common NLP problems</a:t>
                      </a:r>
                      <a:endParaRPr b="1"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Pre-processing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Naïve methods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Sparse Representations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Dense Representations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Sub-word representations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pic>
        <p:nvPicPr>
          <p:cNvPr id="351" name="Google Shape;351;p37"/>
          <p:cNvPicPr preferRelativeResize="0"/>
          <p:nvPr/>
        </p:nvPicPr>
        <p:blipFill rotWithShape="1">
          <a:blip r:embed="rId3">
            <a:alphaModFix/>
          </a:blip>
          <a:srcRect b="-24239" l="0" r="0" t="0"/>
          <a:stretch/>
        </p:blipFill>
        <p:spPr>
          <a:xfrm>
            <a:off x="3666417" y="3366106"/>
            <a:ext cx="1020863" cy="176278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37"/>
          <p:cNvPicPr preferRelativeResize="0"/>
          <p:nvPr/>
        </p:nvPicPr>
        <p:blipFill rotWithShape="1">
          <a:blip r:embed="rId3">
            <a:alphaModFix/>
          </a:blip>
          <a:srcRect b="5697" l="35322" r="38137" t="18636"/>
          <a:stretch/>
        </p:blipFill>
        <p:spPr>
          <a:xfrm>
            <a:off x="3898100" y="1444125"/>
            <a:ext cx="538850" cy="2282100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37"/>
          <p:cNvSpPr/>
          <p:nvPr/>
        </p:nvSpPr>
        <p:spPr>
          <a:xfrm>
            <a:off x="4512000" y="2218300"/>
            <a:ext cx="2741100" cy="682800"/>
          </a:xfrm>
          <a:prstGeom prst="ellipse">
            <a:avLst/>
          </a:prstGeom>
          <a:noFill/>
          <a:ln cap="flat" cmpd="sng" w="1905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p37"/>
          <p:cNvSpPr txBox="1"/>
          <p:nvPr>
            <p:ph idx="12" type="sldNum"/>
          </p:nvPr>
        </p:nvSpPr>
        <p:spPr>
          <a:xfrm>
            <a:off x="10415352" y="6217625"/>
            <a:ext cx="1612800" cy="524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154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38"/>
          <p:cNvSpPr txBox="1"/>
          <p:nvPr>
            <p:ph type="ctrTitle"/>
          </p:nvPr>
        </p:nvSpPr>
        <p:spPr>
          <a:xfrm>
            <a:off x="415600" y="128767"/>
            <a:ext cx="11360800" cy="11944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Calibri"/>
              <a:buNone/>
            </a:pPr>
            <a:r>
              <a:rPr lang="en-US" sz="4800"/>
              <a:t>Language modelling</a:t>
            </a:r>
            <a:endParaRPr sz="4800"/>
          </a:p>
        </p:txBody>
      </p:sp>
      <p:sp>
        <p:nvSpPr>
          <p:cNvPr id="360" name="Google Shape;360;p38"/>
          <p:cNvSpPr txBox="1"/>
          <p:nvPr/>
        </p:nvSpPr>
        <p:spPr>
          <a:xfrm>
            <a:off x="1215000" y="1853133"/>
            <a:ext cx="9868400" cy="17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457188" lvl="0" marL="609585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1"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Problem – Model the probabilities over strings of text.</a:t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188" lvl="1" marL="121917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How likely is this text from this language?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188" lvl="1" marL="121917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What is the probability of next word given previous words?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1" name="Google Shape;361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7269" y="3713267"/>
            <a:ext cx="8998167" cy="1547400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p38"/>
          <p:cNvSpPr/>
          <p:nvPr/>
        </p:nvSpPr>
        <p:spPr>
          <a:xfrm>
            <a:off x="1845490" y="2575034"/>
            <a:ext cx="2471767" cy="3256767"/>
          </a:xfrm>
          <a:custGeom>
            <a:rect b="b" l="l" r="r" t="t"/>
            <a:pathLst>
              <a:path extrusionOk="0" h="97703" w="74153">
                <a:moveTo>
                  <a:pt x="6360" y="0"/>
                </a:moveTo>
                <a:cubicBezTo>
                  <a:pt x="6079" y="15796"/>
                  <a:pt x="-6626" y="82522"/>
                  <a:pt x="4673" y="94776"/>
                </a:cubicBezTo>
                <a:cubicBezTo>
                  <a:pt x="15972" y="107031"/>
                  <a:pt x="62573" y="77069"/>
                  <a:pt x="74153" y="73527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3" name="Google Shape;363;p38"/>
          <p:cNvSpPr/>
          <p:nvPr/>
        </p:nvSpPr>
        <p:spPr>
          <a:xfrm>
            <a:off x="9117867" y="2912334"/>
            <a:ext cx="2794767" cy="2931833"/>
          </a:xfrm>
          <a:custGeom>
            <a:rect b="b" l="l" r="r" t="t"/>
            <a:pathLst>
              <a:path extrusionOk="0" h="87955" w="83843">
                <a:moveTo>
                  <a:pt x="43509" y="0"/>
                </a:moveTo>
                <a:cubicBezTo>
                  <a:pt x="50086" y="14222"/>
                  <a:pt x="90222" y="74313"/>
                  <a:pt x="82970" y="85331"/>
                </a:cubicBezTo>
                <a:cubicBezTo>
                  <a:pt x="75719" y="96349"/>
                  <a:pt x="13828" y="69310"/>
                  <a:pt x="0" y="66106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4" name="Google Shape;364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66967" y="4733067"/>
            <a:ext cx="2865100" cy="3199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60467" y="4816900"/>
            <a:ext cx="4135367" cy="319933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38"/>
          <p:cNvSpPr txBox="1"/>
          <p:nvPr/>
        </p:nvSpPr>
        <p:spPr>
          <a:xfrm>
            <a:off x="694900" y="5922600"/>
            <a:ext cx="105009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factorization assumption </a:t>
            </a: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reduces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the language modeling problem to modeling </a:t>
            </a: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probability of the next word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given the history of preceding words.</a:t>
            </a:r>
            <a:endParaRPr/>
          </a:p>
        </p:txBody>
      </p:sp>
      <p:graphicFrame>
        <p:nvGraphicFramePr>
          <p:cNvPr id="367" name="Google Shape;367;p38"/>
          <p:cNvGraphicFramePr/>
          <p:nvPr/>
        </p:nvGraphicFramePr>
        <p:xfrm>
          <a:off x="17425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{7605BA7A-3E15-4EE7-9963-05761346477F}</a:tableStyleId>
              </a:tblPr>
              <a:tblGrid>
                <a:gridCol w="1480425"/>
                <a:gridCol w="1608000"/>
                <a:gridCol w="1352825"/>
                <a:gridCol w="1480425"/>
                <a:gridCol w="1480425"/>
                <a:gridCol w="1480425"/>
                <a:gridCol w="1480425"/>
                <a:gridCol w="1480425"/>
              </a:tblGrid>
              <a:tr h="414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Terminology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Connections to other research areas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/>
                        <a:t>Common NLP problems</a:t>
                      </a:r>
                      <a:endParaRPr b="1"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Pre-processing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Naïve methods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Sparse Representations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Dense Representations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Sub-word representations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368" name="Google Shape;368;p38"/>
          <p:cNvSpPr txBox="1"/>
          <p:nvPr>
            <p:ph idx="12" type="sldNum"/>
          </p:nvPr>
        </p:nvSpPr>
        <p:spPr>
          <a:xfrm>
            <a:off x="10415352" y="6217625"/>
            <a:ext cx="1612800" cy="524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154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39"/>
          <p:cNvSpPr txBox="1"/>
          <p:nvPr>
            <p:ph type="ctrTitle"/>
          </p:nvPr>
        </p:nvSpPr>
        <p:spPr>
          <a:xfrm>
            <a:off x="415600" y="128767"/>
            <a:ext cx="11360800" cy="11944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Calibri"/>
              <a:buNone/>
            </a:pPr>
            <a:r>
              <a:rPr lang="en-US" sz="4800"/>
              <a:t>Language modelling</a:t>
            </a:r>
            <a:endParaRPr sz="4800"/>
          </a:p>
        </p:txBody>
      </p:sp>
      <p:sp>
        <p:nvSpPr>
          <p:cNvPr id="374" name="Google Shape;374;p39"/>
          <p:cNvSpPr txBox="1"/>
          <p:nvPr/>
        </p:nvSpPr>
        <p:spPr>
          <a:xfrm>
            <a:off x="1215000" y="1853133"/>
            <a:ext cx="9868400" cy="17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457188" lvl="0" marL="609585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Automatic speech recognition</a:t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5" name="Google Shape;375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61059" y="1582693"/>
            <a:ext cx="5201168" cy="470644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76" name="Google Shape;376;p39"/>
          <p:cNvGraphicFramePr/>
          <p:nvPr/>
        </p:nvGraphicFramePr>
        <p:xfrm>
          <a:off x="17425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{7605BA7A-3E15-4EE7-9963-05761346477F}</a:tableStyleId>
              </a:tblPr>
              <a:tblGrid>
                <a:gridCol w="1480425"/>
                <a:gridCol w="1608000"/>
                <a:gridCol w="1352825"/>
                <a:gridCol w="1480425"/>
                <a:gridCol w="1480425"/>
                <a:gridCol w="1480425"/>
                <a:gridCol w="1480425"/>
                <a:gridCol w="1480425"/>
              </a:tblGrid>
              <a:tr h="414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Terminology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Connections to other research areas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/>
                        <a:t>Common NLP problems</a:t>
                      </a:r>
                      <a:endParaRPr b="1"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Pre-processing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Naïve methods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Sparse Representations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Dense Representations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Sub-word representations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377" name="Google Shape;377;p39"/>
          <p:cNvSpPr txBox="1"/>
          <p:nvPr>
            <p:ph idx="12" type="sldNum"/>
          </p:nvPr>
        </p:nvSpPr>
        <p:spPr>
          <a:xfrm>
            <a:off x="10415352" y="6217625"/>
            <a:ext cx="1612800" cy="524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154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40"/>
          <p:cNvSpPr txBox="1"/>
          <p:nvPr>
            <p:ph type="ctrTitle"/>
          </p:nvPr>
        </p:nvSpPr>
        <p:spPr>
          <a:xfrm>
            <a:off x="415600" y="128767"/>
            <a:ext cx="11360800" cy="11944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Calibri"/>
              <a:buNone/>
            </a:pPr>
            <a:r>
              <a:rPr lang="en-US" sz="4800"/>
              <a:t>Language Modelling</a:t>
            </a:r>
            <a:endParaRPr sz="4800"/>
          </a:p>
        </p:txBody>
      </p:sp>
      <p:sp>
        <p:nvSpPr>
          <p:cNvPr id="383" name="Google Shape;383;p40"/>
          <p:cNvSpPr txBox="1"/>
          <p:nvPr/>
        </p:nvSpPr>
        <p:spPr>
          <a:xfrm>
            <a:off x="134733" y="1950233"/>
            <a:ext cx="9868400" cy="17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457188" lvl="0" marL="609585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Natural Language Generation</a:t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188" lvl="0" marL="609585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OpenAI GPT-2 Demo</a:t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188" lvl="1" marL="121917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</a:pPr>
            <a:r>
              <a:rPr b="0" i="0" lang="en-US" sz="1467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https://gpt2.apps.allenai.org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188" lvl="1" marL="121917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</a:pPr>
            <a:r>
              <a:rPr b="0" i="0" lang="en-US" sz="1467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https://talktotransformer.com/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4" name="Google Shape;384;p4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092243" y="1554683"/>
            <a:ext cx="6977906" cy="4801667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85" name="Google Shape;385;p40"/>
          <p:cNvGraphicFramePr/>
          <p:nvPr/>
        </p:nvGraphicFramePr>
        <p:xfrm>
          <a:off x="17425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{7605BA7A-3E15-4EE7-9963-05761346477F}</a:tableStyleId>
              </a:tblPr>
              <a:tblGrid>
                <a:gridCol w="1480425"/>
                <a:gridCol w="1608000"/>
                <a:gridCol w="1352825"/>
                <a:gridCol w="1480425"/>
                <a:gridCol w="1480425"/>
                <a:gridCol w="1480425"/>
                <a:gridCol w="1480425"/>
                <a:gridCol w="1480425"/>
              </a:tblGrid>
              <a:tr h="414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Terminology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Connections to other research areas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/>
                        <a:t>Common NLP problems</a:t>
                      </a:r>
                      <a:endParaRPr b="1"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Pre-processing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Naïve methods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Sparse Representations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Dense Representations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Sub-word representations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386" name="Google Shape;386;p40"/>
          <p:cNvSpPr txBox="1"/>
          <p:nvPr>
            <p:ph idx="12" type="sldNum"/>
          </p:nvPr>
        </p:nvSpPr>
        <p:spPr>
          <a:xfrm>
            <a:off x="10415352" y="6217625"/>
            <a:ext cx="1612800" cy="524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154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41"/>
          <p:cNvSpPr txBox="1"/>
          <p:nvPr>
            <p:ph type="ctrTitle"/>
          </p:nvPr>
        </p:nvSpPr>
        <p:spPr>
          <a:xfrm>
            <a:off x="415600" y="128767"/>
            <a:ext cx="11360800" cy="11944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Calibri"/>
              <a:buNone/>
            </a:pPr>
            <a:r>
              <a:rPr lang="en-US" sz="4800"/>
              <a:t>Statistical Machine Translation</a:t>
            </a:r>
            <a:endParaRPr sz="4800"/>
          </a:p>
        </p:txBody>
      </p:sp>
      <p:sp>
        <p:nvSpPr>
          <p:cNvPr id="392" name="Google Shape;392;p41"/>
          <p:cNvSpPr txBox="1"/>
          <p:nvPr/>
        </p:nvSpPr>
        <p:spPr>
          <a:xfrm>
            <a:off x="1250333" y="1940533"/>
            <a:ext cx="8290400" cy="10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423323" lvl="0" marL="609585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-US"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problem of translating text from one language into another.</a:t>
            </a: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23323" lvl="0" marL="609585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-US"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Formally, given text </a:t>
            </a:r>
            <a:r>
              <a:rPr b="1" lang="en-US"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 </a:t>
            </a:r>
            <a:r>
              <a:rPr lang="en-US"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from language </a:t>
            </a:r>
            <a:r>
              <a:rPr b="1" lang="en-US"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</a:t>
            </a:r>
            <a:r>
              <a:rPr lang="en-US"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the problem is to translate the text into the best possible representation </a:t>
            </a:r>
            <a:r>
              <a:rPr b="1" lang="en-US"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e*</a:t>
            </a:r>
            <a:r>
              <a:rPr lang="en-US"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in different language </a:t>
            </a:r>
            <a:r>
              <a:rPr b="1" lang="en-US"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r>
              <a:rPr lang="en-US"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" name="Google Shape;393;p41"/>
          <p:cNvSpPr txBox="1"/>
          <p:nvPr/>
        </p:nvSpPr>
        <p:spPr>
          <a:xfrm>
            <a:off x="1334891" y="4271650"/>
            <a:ext cx="8196228" cy="874684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60925" lIns="121900" spcFirstLastPara="1" rIns="121900" wrap="square" tIns="609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67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394" name="Google Shape;394;p41"/>
          <p:cNvGraphicFramePr/>
          <p:nvPr/>
        </p:nvGraphicFramePr>
        <p:xfrm>
          <a:off x="17425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{7605BA7A-3E15-4EE7-9963-05761346477F}</a:tableStyleId>
              </a:tblPr>
              <a:tblGrid>
                <a:gridCol w="1480425"/>
                <a:gridCol w="1608000"/>
                <a:gridCol w="1352825"/>
                <a:gridCol w="1480425"/>
                <a:gridCol w="1480425"/>
                <a:gridCol w="1480425"/>
                <a:gridCol w="1480425"/>
                <a:gridCol w="1480425"/>
              </a:tblGrid>
              <a:tr h="414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Terminology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Connections to other research areas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/>
                        <a:t>Common NLP problems</a:t>
                      </a:r>
                      <a:endParaRPr b="1"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Pre-processing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Naïve methods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Sparse Representations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Dense Representations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Sub-word representations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395" name="Google Shape;395;p41"/>
          <p:cNvSpPr txBox="1"/>
          <p:nvPr>
            <p:ph idx="12" type="sldNum"/>
          </p:nvPr>
        </p:nvSpPr>
        <p:spPr>
          <a:xfrm>
            <a:off x="10415352" y="6217625"/>
            <a:ext cx="1612800" cy="524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154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42"/>
          <p:cNvSpPr txBox="1"/>
          <p:nvPr>
            <p:ph type="ctrTitle"/>
          </p:nvPr>
        </p:nvSpPr>
        <p:spPr>
          <a:xfrm>
            <a:off x="415538" y="127617"/>
            <a:ext cx="11360700" cy="11943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Calibri"/>
              <a:buNone/>
            </a:pPr>
            <a:r>
              <a:rPr lang="en-US" sz="4800"/>
              <a:t>Machine Translation</a:t>
            </a:r>
            <a:endParaRPr sz="4800"/>
          </a:p>
        </p:txBody>
      </p:sp>
      <p:pic>
        <p:nvPicPr>
          <p:cNvPr id="401" name="Google Shape;401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295" y="4183415"/>
            <a:ext cx="10937203" cy="254581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295" y="1322035"/>
            <a:ext cx="10769600" cy="27051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03" name="Google Shape;403;p42"/>
          <p:cNvGraphicFramePr/>
          <p:nvPr/>
        </p:nvGraphicFramePr>
        <p:xfrm>
          <a:off x="17425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{7605BA7A-3E15-4EE7-9963-05761346477F}</a:tableStyleId>
              </a:tblPr>
              <a:tblGrid>
                <a:gridCol w="1480425"/>
                <a:gridCol w="1608000"/>
                <a:gridCol w="1352825"/>
                <a:gridCol w="1480425"/>
                <a:gridCol w="1480425"/>
                <a:gridCol w="1480425"/>
                <a:gridCol w="1480425"/>
                <a:gridCol w="1480425"/>
              </a:tblGrid>
              <a:tr h="414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Terminology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Connections to other research areas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/>
                        <a:t>Common NLP problems</a:t>
                      </a:r>
                      <a:endParaRPr b="1"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Pre-processing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Naïve methods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Sparse Representations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Dense Representations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Sub-word representations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404" name="Google Shape;404;p42"/>
          <p:cNvSpPr txBox="1"/>
          <p:nvPr>
            <p:ph idx="12" type="sldNum"/>
          </p:nvPr>
        </p:nvSpPr>
        <p:spPr>
          <a:xfrm>
            <a:off x="10415352" y="6217625"/>
            <a:ext cx="1612800" cy="524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154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6"/>
          <p:cNvSpPr txBox="1"/>
          <p:nvPr>
            <p:ph idx="4294967295"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/>
              <a:t>Outline</a:t>
            </a:r>
            <a:endParaRPr/>
          </a:p>
        </p:txBody>
      </p:sp>
      <p:sp>
        <p:nvSpPr>
          <p:cNvPr id="107" name="Google Shape;107;p16"/>
          <p:cNvSpPr txBox="1"/>
          <p:nvPr>
            <p:ph idx="12" type="sldNum"/>
          </p:nvPr>
        </p:nvSpPr>
        <p:spPr>
          <a:xfrm>
            <a:off x="10415352" y="6217625"/>
            <a:ext cx="16128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154</a:t>
            </a:r>
            <a:endParaRPr/>
          </a:p>
        </p:txBody>
      </p:sp>
      <p:graphicFrame>
        <p:nvGraphicFramePr>
          <p:cNvPr id="108" name="Google Shape;108;p16"/>
          <p:cNvGraphicFramePr/>
          <p:nvPr/>
        </p:nvGraphicFramePr>
        <p:xfrm>
          <a:off x="128663" y="26713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{7605BA7A-3E15-4EE7-9963-05761346477F}</a:tableStyleId>
              </a:tblPr>
              <a:tblGrid>
                <a:gridCol w="1480425"/>
                <a:gridCol w="1608000"/>
                <a:gridCol w="1352825"/>
                <a:gridCol w="1480425"/>
                <a:gridCol w="1480425"/>
                <a:gridCol w="1480425"/>
                <a:gridCol w="1480425"/>
                <a:gridCol w="1480425"/>
              </a:tblGrid>
              <a:tr h="7924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Terminology</a:t>
                      </a:r>
                      <a:endParaRPr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Connections to other research areas</a:t>
                      </a:r>
                      <a:endParaRPr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Common NLP problems</a:t>
                      </a:r>
                      <a:endParaRPr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Pre-processing</a:t>
                      </a:r>
                      <a:endParaRPr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Naïve methods</a:t>
                      </a:r>
                      <a:endParaRPr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Sparse Representations</a:t>
                      </a:r>
                      <a:endParaRPr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Dense Representations</a:t>
                      </a:r>
                      <a:endParaRPr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Sub-word representations</a:t>
                      </a:r>
                      <a:endParaRPr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FA8DC"/>
                    </a:solidFill>
                  </a:tcPr>
                </a:tc>
              </a:tr>
              <a:tr h="381000"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500"/>
                        <a:t>Part 1:</a:t>
                      </a:r>
                      <a:r>
                        <a:rPr lang="en-US" sz="1500"/>
                        <a:t> </a:t>
                      </a:r>
                      <a:r>
                        <a:rPr lang="en-US" sz="1500">
                          <a:solidFill>
                            <a:schemeClr val="dk1"/>
                          </a:solidFill>
                        </a:rPr>
                        <a:t>What is natural language processing?</a:t>
                      </a:r>
                      <a:endParaRPr sz="15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 hMerge="1"/>
                <a:tc hMerge="1"/>
                <a:tc hMerge="1"/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500"/>
                        <a:t>Part 2:</a:t>
                      </a:r>
                      <a:r>
                        <a:rPr lang="en-US" sz="1500"/>
                        <a:t> Language representation</a:t>
                      </a:r>
                      <a:endParaRPr sz="15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 hMerge="1"/>
                <a:tc hMerge="1"/>
                <a:tc hMerge="1"/>
              </a:tr>
            </a:tbl>
          </a:graphicData>
        </a:graphic>
      </p:graphicFrame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43"/>
          <p:cNvSpPr txBox="1"/>
          <p:nvPr>
            <p:ph idx="4294967295"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/>
              <a:t>Information Retrieval</a:t>
            </a:r>
            <a:endParaRPr/>
          </a:p>
        </p:txBody>
      </p:sp>
      <p:sp>
        <p:nvSpPr>
          <p:cNvPr id="410" name="Google Shape;410;p43"/>
          <p:cNvSpPr txBox="1"/>
          <p:nvPr/>
        </p:nvSpPr>
        <p:spPr>
          <a:xfrm>
            <a:off x="1655264" y="1886646"/>
            <a:ext cx="8890371" cy="443198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-1099" l="-272" r="-912" t="-365"/>
            </a:stretch>
          </a:blipFill>
          <a:ln>
            <a:noFill/>
          </a:ln>
        </p:spPr>
        <p:txBody>
          <a:bodyPr anchorCtr="0" anchor="t" bIns="60925" lIns="121900" spcFirstLastPara="1" rIns="121900" wrap="square" tIns="609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67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1" name="Google Shape;411;p43"/>
          <p:cNvSpPr txBox="1"/>
          <p:nvPr>
            <p:ph idx="12" type="sldNum"/>
          </p:nvPr>
        </p:nvSpPr>
        <p:spPr>
          <a:xfrm>
            <a:off x="10415352" y="6217625"/>
            <a:ext cx="16128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154</a:t>
            </a:r>
            <a:endParaRPr/>
          </a:p>
        </p:txBody>
      </p:sp>
      <p:graphicFrame>
        <p:nvGraphicFramePr>
          <p:cNvPr id="412" name="Google Shape;412;p43"/>
          <p:cNvGraphicFramePr/>
          <p:nvPr/>
        </p:nvGraphicFramePr>
        <p:xfrm>
          <a:off x="17425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{7605BA7A-3E15-4EE7-9963-05761346477F}</a:tableStyleId>
              </a:tblPr>
              <a:tblGrid>
                <a:gridCol w="1480425"/>
                <a:gridCol w="1608000"/>
                <a:gridCol w="1352825"/>
                <a:gridCol w="1480425"/>
                <a:gridCol w="1480425"/>
                <a:gridCol w="1480425"/>
                <a:gridCol w="1480425"/>
                <a:gridCol w="1480425"/>
              </a:tblGrid>
              <a:tr h="414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Terminology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Connections to other research areas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/>
                        <a:t>Common NLP problems</a:t>
                      </a:r>
                      <a:endParaRPr b="1"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Pre-processing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Naïve methods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Sparse Representations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Dense Representations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Sub-word representations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44"/>
          <p:cNvSpPr txBox="1"/>
          <p:nvPr>
            <p:ph idx="4294967295"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/>
              <a:t>Information Retrieval</a:t>
            </a:r>
            <a:endParaRPr/>
          </a:p>
        </p:txBody>
      </p:sp>
      <p:pic>
        <p:nvPicPr>
          <p:cNvPr descr="Relevant Output About Information" id="418" name="Google Shape;418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31519" y="1356967"/>
            <a:ext cx="6248400" cy="4953000"/>
          </a:xfrm>
          <a:prstGeom prst="rect">
            <a:avLst/>
          </a:prstGeom>
          <a:noFill/>
          <a:ln>
            <a:noFill/>
          </a:ln>
        </p:spPr>
      </p:pic>
      <p:sp>
        <p:nvSpPr>
          <p:cNvPr id="419" name="Google Shape;419;p44"/>
          <p:cNvSpPr txBox="1"/>
          <p:nvPr/>
        </p:nvSpPr>
        <p:spPr>
          <a:xfrm>
            <a:off x="9593415" y="6176597"/>
            <a:ext cx="3568608" cy="26674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33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Image source: </a:t>
            </a:r>
            <a:r>
              <a:rPr lang="en-US" sz="933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www.tutorialspoint.com</a:t>
            </a:r>
            <a:endParaRPr sz="933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44"/>
          <p:cNvSpPr txBox="1"/>
          <p:nvPr>
            <p:ph idx="12" type="sldNum"/>
          </p:nvPr>
        </p:nvSpPr>
        <p:spPr>
          <a:xfrm>
            <a:off x="10415352" y="6217625"/>
            <a:ext cx="16128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154</a:t>
            </a:r>
            <a:endParaRPr/>
          </a:p>
        </p:txBody>
      </p:sp>
      <p:graphicFrame>
        <p:nvGraphicFramePr>
          <p:cNvPr id="421" name="Google Shape;421;p44"/>
          <p:cNvGraphicFramePr/>
          <p:nvPr/>
        </p:nvGraphicFramePr>
        <p:xfrm>
          <a:off x="17425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{7605BA7A-3E15-4EE7-9963-05761346477F}</a:tableStyleId>
              </a:tblPr>
              <a:tblGrid>
                <a:gridCol w="1480425"/>
                <a:gridCol w="1608000"/>
                <a:gridCol w="1352825"/>
                <a:gridCol w="1480425"/>
                <a:gridCol w="1480425"/>
                <a:gridCol w="1480425"/>
                <a:gridCol w="1480425"/>
                <a:gridCol w="1480425"/>
              </a:tblGrid>
              <a:tr h="414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Terminology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Connections to other research areas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/>
                        <a:t>Common NLP problems</a:t>
                      </a:r>
                      <a:endParaRPr b="1"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Pre-processing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Naïve methods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Sparse Representations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Dense Representations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Sub-word representations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45"/>
          <p:cNvSpPr txBox="1"/>
          <p:nvPr>
            <p:ph type="ctrTitle"/>
          </p:nvPr>
        </p:nvSpPr>
        <p:spPr>
          <a:xfrm>
            <a:off x="224175" y="539763"/>
            <a:ext cx="11427600" cy="8766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Calibri"/>
              <a:buNone/>
            </a:pPr>
            <a:r>
              <a:rPr lang="en-US" sz="4800"/>
              <a:t>Question Answering</a:t>
            </a:r>
            <a:endParaRPr sz="4800"/>
          </a:p>
        </p:txBody>
      </p:sp>
      <p:sp>
        <p:nvSpPr>
          <p:cNvPr id="427" name="Google Shape;427;p45"/>
          <p:cNvSpPr txBox="1"/>
          <p:nvPr/>
        </p:nvSpPr>
        <p:spPr>
          <a:xfrm>
            <a:off x="889927" y="1477279"/>
            <a:ext cx="10340952" cy="107850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-233" r="-391" t="-1512"/>
            </a:stretch>
          </a:blipFill>
          <a:ln>
            <a:noFill/>
          </a:ln>
        </p:spPr>
        <p:txBody>
          <a:bodyPr anchorCtr="0" anchor="t" bIns="60925" lIns="121900" spcFirstLastPara="1" rIns="121900" wrap="square" tIns="609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67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8" name="Google Shape;428;p45"/>
          <p:cNvSpPr txBox="1"/>
          <p:nvPr/>
        </p:nvSpPr>
        <p:spPr>
          <a:xfrm>
            <a:off x="1041215" y="3123644"/>
            <a:ext cx="7697868" cy="697627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But where does the answer comes from?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Many different formulations in practice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429" name="Google Shape;429;p45"/>
          <p:cNvGraphicFramePr/>
          <p:nvPr/>
        </p:nvGraphicFramePr>
        <p:xfrm>
          <a:off x="17425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{7605BA7A-3E15-4EE7-9963-05761346477F}</a:tableStyleId>
              </a:tblPr>
              <a:tblGrid>
                <a:gridCol w="1480425"/>
                <a:gridCol w="1608000"/>
                <a:gridCol w="1352825"/>
                <a:gridCol w="1480425"/>
                <a:gridCol w="1480425"/>
                <a:gridCol w="1480425"/>
                <a:gridCol w="1480425"/>
                <a:gridCol w="1480425"/>
              </a:tblGrid>
              <a:tr h="414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Terminology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Connections to other research areas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/>
                        <a:t>Common NLP problems</a:t>
                      </a:r>
                      <a:endParaRPr b="1"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Pre-processing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Naïve methods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Sparse Representations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Dense Representations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Sub-word representations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430" name="Google Shape;430;p45"/>
          <p:cNvSpPr txBox="1"/>
          <p:nvPr>
            <p:ph idx="12" type="sldNum"/>
          </p:nvPr>
        </p:nvSpPr>
        <p:spPr>
          <a:xfrm>
            <a:off x="10415352" y="6217625"/>
            <a:ext cx="1612800" cy="524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154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46"/>
          <p:cNvSpPr txBox="1"/>
          <p:nvPr/>
        </p:nvSpPr>
        <p:spPr>
          <a:xfrm>
            <a:off x="889927" y="1477280"/>
            <a:ext cx="10341000" cy="1098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-233" r="-391" t="-1478"/>
            </a:stretch>
          </a:blipFill>
          <a:ln>
            <a:noFill/>
          </a:ln>
        </p:spPr>
        <p:txBody>
          <a:bodyPr anchorCtr="0" anchor="t" bIns="60925" lIns="121900" spcFirstLastPara="1" rIns="121900" wrap="square" tIns="609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67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36" name="Google Shape;436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89927" y="2512608"/>
            <a:ext cx="5901351" cy="4345393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37" name="Google Shape;437;p46"/>
          <p:cNvGraphicFramePr/>
          <p:nvPr/>
        </p:nvGraphicFramePr>
        <p:xfrm>
          <a:off x="17425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{7605BA7A-3E15-4EE7-9963-05761346477F}</a:tableStyleId>
              </a:tblPr>
              <a:tblGrid>
                <a:gridCol w="1480425"/>
                <a:gridCol w="1608000"/>
                <a:gridCol w="1352825"/>
                <a:gridCol w="1480425"/>
                <a:gridCol w="1480425"/>
                <a:gridCol w="1480425"/>
                <a:gridCol w="1480425"/>
                <a:gridCol w="1480425"/>
              </a:tblGrid>
              <a:tr h="414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Terminology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Connections to other research areas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/>
                        <a:t>Common NLP problems</a:t>
                      </a:r>
                      <a:endParaRPr b="1"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Pre-processing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Naïve methods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Sparse Representations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Dense Representations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Sub-word representations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438" name="Google Shape;438;p46"/>
          <p:cNvSpPr txBox="1"/>
          <p:nvPr>
            <p:ph type="ctrTitle"/>
          </p:nvPr>
        </p:nvSpPr>
        <p:spPr>
          <a:xfrm>
            <a:off x="224175" y="539763"/>
            <a:ext cx="11427600" cy="8766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Calibri"/>
              <a:buNone/>
            </a:pPr>
            <a:r>
              <a:rPr lang="en-US" sz="4800"/>
              <a:t>Question Answering</a:t>
            </a:r>
            <a:endParaRPr sz="4800"/>
          </a:p>
        </p:txBody>
      </p:sp>
      <p:sp>
        <p:nvSpPr>
          <p:cNvPr id="439" name="Google Shape;439;p46"/>
          <p:cNvSpPr txBox="1"/>
          <p:nvPr>
            <p:ph idx="12" type="sldNum"/>
          </p:nvPr>
        </p:nvSpPr>
        <p:spPr>
          <a:xfrm>
            <a:off x="10415352" y="6217625"/>
            <a:ext cx="1612800" cy="524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154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47"/>
          <p:cNvSpPr txBox="1"/>
          <p:nvPr/>
        </p:nvSpPr>
        <p:spPr>
          <a:xfrm>
            <a:off x="889927" y="1477279"/>
            <a:ext cx="10340952" cy="136071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-234" r="-703" t="-1196"/>
            </a:stretch>
          </a:blipFill>
          <a:ln>
            <a:noFill/>
          </a:ln>
        </p:spPr>
        <p:txBody>
          <a:bodyPr anchorCtr="0" anchor="t" bIns="60925" lIns="121900" spcFirstLastPara="1" rIns="121900" wrap="square" tIns="609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67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45" name="Google Shape;445;p47"/>
          <p:cNvCxnSpPr/>
          <p:nvPr/>
        </p:nvCxnSpPr>
        <p:spPr>
          <a:xfrm flipH="1" rot="-5400000">
            <a:off x="7422138" y="2740829"/>
            <a:ext cx="302400" cy="249300"/>
          </a:xfrm>
          <a:prstGeom prst="bentConnector3">
            <a:avLst>
              <a:gd fmla="val 50029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46" name="Google Shape;446;p47"/>
          <p:cNvSpPr txBox="1"/>
          <p:nvPr/>
        </p:nvSpPr>
        <p:spPr>
          <a:xfrm>
            <a:off x="7573280" y="2981259"/>
            <a:ext cx="3132539" cy="492443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Special end-of-sentence token usually present at the end of language generation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7" name="Google Shape;447;p47"/>
          <p:cNvSpPr txBox="1"/>
          <p:nvPr>
            <p:ph type="ctrTitle"/>
          </p:nvPr>
        </p:nvSpPr>
        <p:spPr>
          <a:xfrm>
            <a:off x="224175" y="539763"/>
            <a:ext cx="11427600" cy="8766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Calibri"/>
              <a:buNone/>
            </a:pPr>
            <a:r>
              <a:rPr lang="en-US" sz="4800"/>
              <a:t>Question Answering</a:t>
            </a:r>
            <a:endParaRPr sz="4800"/>
          </a:p>
        </p:txBody>
      </p:sp>
      <p:graphicFrame>
        <p:nvGraphicFramePr>
          <p:cNvPr id="448" name="Google Shape;448;p47"/>
          <p:cNvGraphicFramePr/>
          <p:nvPr/>
        </p:nvGraphicFramePr>
        <p:xfrm>
          <a:off x="17425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{7605BA7A-3E15-4EE7-9963-05761346477F}</a:tableStyleId>
              </a:tblPr>
              <a:tblGrid>
                <a:gridCol w="1480425"/>
                <a:gridCol w="1608000"/>
                <a:gridCol w="1352825"/>
                <a:gridCol w="1480425"/>
                <a:gridCol w="1480425"/>
                <a:gridCol w="1480425"/>
                <a:gridCol w="1480425"/>
                <a:gridCol w="1480425"/>
              </a:tblGrid>
              <a:tr h="414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Terminology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Connections to other research areas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/>
                        <a:t>Common NLP problems</a:t>
                      </a:r>
                      <a:endParaRPr b="1"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Pre-processing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Naïve methods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Sparse Representations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Dense Representations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Sub-word representations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pic>
        <p:nvPicPr>
          <p:cNvPr id="449" name="Google Shape;449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3975" y="2898894"/>
            <a:ext cx="3667268" cy="3715206"/>
          </a:xfrm>
          <a:prstGeom prst="rect">
            <a:avLst/>
          </a:prstGeom>
          <a:noFill/>
          <a:ln>
            <a:noFill/>
          </a:ln>
        </p:spPr>
      </p:pic>
      <p:sp>
        <p:nvSpPr>
          <p:cNvPr id="450" name="Google Shape;450;p47"/>
          <p:cNvSpPr txBox="1"/>
          <p:nvPr/>
        </p:nvSpPr>
        <p:spPr>
          <a:xfrm>
            <a:off x="4245900" y="5997775"/>
            <a:ext cx="7107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</a:rPr>
              <a:t>Source: </a:t>
            </a:r>
            <a:br>
              <a:rPr lang="en-US" sz="1100">
                <a:solidFill>
                  <a:schemeClr val="dk1"/>
                </a:solidFill>
              </a:rPr>
            </a:br>
            <a:r>
              <a:rPr lang="en-US" sz="1100">
                <a:solidFill>
                  <a:schemeClr val="dk1"/>
                </a:solidFill>
              </a:rPr>
              <a:t>Fan, A., Jernite, Y., Perez, E., Grangier, D., Weston, J. and Auli, M., 2019. ELI5: Long form question answering. </a:t>
            </a:r>
            <a:endParaRPr/>
          </a:p>
        </p:txBody>
      </p:sp>
      <p:sp>
        <p:nvSpPr>
          <p:cNvPr id="451" name="Google Shape;451;p47"/>
          <p:cNvSpPr txBox="1"/>
          <p:nvPr>
            <p:ph idx="12" type="sldNum"/>
          </p:nvPr>
        </p:nvSpPr>
        <p:spPr>
          <a:xfrm>
            <a:off x="10415352" y="6217625"/>
            <a:ext cx="1612800" cy="524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154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6" name="Google Shape;456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71423" y="1323167"/>
            <a:ext cx="7339829" cy="540991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57" name="Google Shape;457;p48"/>
          <p:cNvGraphicFramePr/>
          <p:nvPr/>
        </p:nvGraphicFramePr>
        <p:xfrm>
          <a:off x="17425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{7605BA7A-3E15-4EE7-9963-05761346477F}</a:tableStyleId>
              </a:tblPr>
              <a:tblGrid>
                <a:gridCol w="1480425"/>
                <a:gridCol w="1608000"/>
                <a:gridCol w="1352825"/>
                <a:gridCol w="1480425"/>
                <a:gridCol w="1480425"/>
                <a:gridCol w="1480425"/>
                <a:gridCol w="1480425"/>
                <a:gridCol w="1480425"/>
              </a:tblGrid>
              <a:tr h="414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Terminology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Connections to other research areas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/>
                        <a:t>Common NLP problems</a:t>
                      </a:r>
                      <a:endParaRPr b="1"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Pre-processing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Naïve methods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Sparse Representations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Dense Representations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Sub-word representations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458" name="Google Shape;458;p48"/>
          <p:cNvSpPr txBox="1"/>
          <p:nvPr>
            <p:ph type="ctrTitle"/>
          </p:nvPr>
        </p:nvSpPr>
        <p:spPr>
          <a:xfrm>
            <a:off x="224175" y="539763"/>
            <a:ext cx="11427600" cy="8766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Calibri"/>
              <a:buNone/>
            </a:pPr>
            <a:r>
              <a:rPr lang="en-US" sz="4800"/>
              <a:t>Question Answering</a:t>
            </a:r>
            <a:endParaRPr sz="4800"/>
          </a:p>
        </p:txBody>
      </p:sp>
      <p:sp>
        <p:nvSpPr>
          <p:cNvPr id="459" name="Google Shape;459;p48"/>
          <p:cNvSpPr txBox="1"/>
          <p:nvPr>
            <p:ph idx="12" type="sldNum"/>
          </p:nvPr>
        </p:nvSpPr>
        <p:spPr>
          <a:xfrm>
            <a:off x="10415352" y="6217625"/>
            <a:ext cx="1612800" cy="524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154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49"/>
          <p:cNvSpPr txBox="1"/>
          <p:nvPr>
            <p:ph idx="4294967295"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/>
              <a:t>Document-level classification</a:t>
            </a:r>
            <a:endParaRPr/>
          </a:p>
        </p:txBody>
      </p:sp>
      <p:pic>
        <p:nvPicPr>
          <p:cNvPr id="465" name="Google Shape;465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50926" y="1577899"/>
            <a:ext cx="6984350" cy="3796200"/>
          </a:xfrm>
          <a:prstGeom prst="rect">
            <a:avLst/>
          </a:prstGeom>
          <a:noFill/>
          <a:ln>
            <a:noFill/>
          </a:ln>
        </p:spPr>
      </p:pic>
      <p:sp>
        <p:nvSpPr>
          <p:cNvPr id="466" name="Google Shape;466;p49"/>
          <p:cNvSpPr txBox="1"/>
          <p:nvPr/>
        </p:nvSpPr>
        <p:spPr>
          <a:xfrm>
            <a:off x="5752878" y="5595013"/>
            <a:ext cx="3482400" cy="3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Image source: Kim et al. 2015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7" name="Google Shape;467;p49"/>
          <p:cNvSpPr txBox="1"/>
          <p:nvPr>
            <p:ph idx="12" type="sldNum"/>
          </p:nvPr>
        </p:nvSpPr>
        <p:spPr>
          <a:xfrm>
            <a:off x="10415352" y="6217625"/>
            <a:ext cx="16128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154</a:t>
            </a:r>
            <a:endParaRPr/>
          </a:p>
        </p:txBody>
      </p:sp>
      <p:graphicFrame>
        <p:nvGraphicFramePr>
          <p:cNvPr id="468" name="Google Shape;468;p49"/>
          <p:cNvGraphicFramePr/>
          <p:nvPr/>
        </p:nvGraphicFramePr>
        <p:xfrm>
          <a:off x="17425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{7605BA7A-3E15-4EE7-9963-05761346477F}</a:tableStyleId>
              </a:tblPr>
              <a:tblGrid>
                <a:gridCol w="1480425"/>
                <a:gridCol w="1608000"/>
                <a:gridCol w="1352825"/>
                <a:gridCol w="1480425"/>
                <a:gridCol w="1480425"/>
                <a:gridCol w="1480425"/>
                <a:gridCol w="1480425"/>
                <a:gridCol w="1480425"/>
              </a:tblGrid>
              <a:tr h="414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Terminology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Connections to other research areas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/>
                        <a:t>Common NLP problems</a:t>
                      </a:r>
                      <a:endParaRPr b="1"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Pre-processing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Naïve methods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Sparse Representations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Dense Representations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Sub-word representations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3" name="Google Shape;473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295" y="2134392"/>
            <a:ext cx="12191999" cy="2937347"/>
          </a:xfrm>
          <a:prstGeom prst="rect">
            <a:avLst/>
          </a:prstGeom>
          <a:noFill/>
          <a:ln>
            <a:noFill/>
          </a:ln>
        </p:spPr>
      </p:pic>
      <p:sp>
        <p:nvSpPr>
          <p:cNvPr id="474" name="Google Shape;474;p50"/>
          <p:cNvSpPr txBox="1"/>
          <p:nvPr/>
        </p:nvSpPr>
        <p:spPr>
          <a:xfrm>
            <a:off x="163790" y="6167907"/>
            <a:ext cx="8387340" cy="574516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Image obtained via corenlp online interface, online demo at </a:t>
            </a:r>
            <a:r>
              <a:rPr lang="en-US" sz="1467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https://corenlp.run</a:t>
            </a:r>
            <a:endParaRPr sz="14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POS cheat sheet: </a:t>
            </a:r>
            <a:r>
              <a:rPr lang="en-US" sz="1467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https://www.ling.upenn.edu/courses/Fall_2003/ling001/penn_treebank_pos.html</a:t>
            </a:r>
            <a:endParaRPr sz="14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5" name="Google Shape;475;p50"/>
          <p:cNvSpPr txBox="1"/>
          <p:nvPr>
            <p:ph idx="12" type="sldNum"/>
          </p:nvPr>
        </p:nvSpPr>
        <p:spPr>
          <a:xfrm>
            <a:off x="10415352" y="6217625"/>
            <a:ext cx="16128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154</a:t>
            </a:r>
            <a:endParaRPr/>
          </a:p>
        </p:txBody>
      </p:sp>
      <p:graphicFrame>
        <p:nvGraphicFramePr>
          <p:cNvPr id="476" name="Google Shape;476;p50"/>
          <p:cNvGraphicFramePr/>
          <p:nvPr/>
        </p:nvGraphicFramePr>
        <p:xfrm>
          <a:off x="17425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{7605BA7A-3E15-4EE7-9963-05761346477F}</a:tableStyleId>
              </a:tblPr>
              <a:tblGrid>
                <a:gridCol w="1480425"/>
                <a:gridCol w="1608000"/>
                <a:gridCol w="1352825"/>
                <a:gridCol w="1480425"/>
                <a:gridCol w="1480425"/>
                <a:gridCol w="1480425"/>
                <a:gridCol w="1480425"/>
                <a:gridCol w="1480425"/>
              </a:tblGrid>
              <a:tr h="414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Terminology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Connections to other research areas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/>
                        <a:t>Common NLP problems</a:t>
                      </a:r>
                      <a:endParaRPr b="1"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Pre-processing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Naïve methods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Sparse Representations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Dense Representations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Sub-word representations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477" name="Google Shape;477;p50"/>
          <p:cNvSpPr txBox="1"/>
          <p:nvPr>
            <p:ph idx="4294967295"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/>
              <a:t>Token</a:t>
            </a:r>
            <a:r>
              <a:rPr lang="en-US"/>
              <a:t>-level classification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elated image" id="482" name="Google Shape;482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5600" y="1356975"/>
            <a:ext cx="5385450" cy="5385450"/>
          </a:xfrm>
          <a:prstGeom prst="rect">
            <a:avLst/>
          </a:prstGeom>
          <a:noFill/>
          <a:ln>
            <a:noFill/>
          </a:ln>
        </p:spPr>
      </p:pic>
      <p:sp>
        <p:nvSpPr>
          <p:cNvPr id="483" name="Google Shape;483;p51"/>
          <p:cNvSpPr txBox="1"/>
          <p:nvPr/>
        </p:nvSpPr>
        <p:spPr>
          <a:xfrm>
            <a:off x="6096000" y="1423873"/>
            <a:ext cx="5286000" cy="9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Objective: Find most topics </a:t>
            </a:r>
            <a:r>
              <a:rPr b="1" lang="en-US"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</a:t>
            </a:r>
            <a:r>
              <a:rPr lang="en-US"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in the database of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documents </a:t>
            </a:r>
            <a:r>
              <a:rPr b="1" lang="en-US"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D.</a:t>
            </a:r>
            <a:endParaRPr b="1"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67"/>
              <a:t>Example</a:t>
            </a:r>
            <a:r>
              <a:rPr b="1" lang="en-US" sz="1867"/>
              <a:t>: LDA</a:t>
            </a:r>
            <a:endParaRPr b="1" sz="1867"/>
          </a:p>
        </p:txBody>
      </p:sp>
      <p:pic>
        <p:nvPicPr>
          <p:cNvPr id="484" name="Google Shape;484;p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92611" y="2471831"/>
            <a:ext cx="5935600" cy="3116912"/>
          </a:xfrm>
          <a:prstGeom prst="rect">
            <a:avLst/>
          </a:prstGeom>
          <a:noFill/>
          <a:ln>
            <a:noFill/>
          </a:ln>
        </p:spPr>
      </p:pic>
      <p:sp>
        <p:nvSpPr>
          <p:cNvPr id="485" name="Google Shape;485;p51"/>
          <p:cNvSpPr txBox="1"/>
          <p:nvPr>
            <p:ph idx="12" type="sldNum"/>
          </p:nvPr>
        </p:nvSpPr>
        <p:spPr>
          <a:xfrm>
            <a:off x="10415352" y="6217625"/>
            <a:ext cx="16128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154</a:t>
            </a:r>
            <a:endParaRPr/>
          </a:p>
        </p:txBody>
      </p:sp>
      <p:sp>
        <p:nvSpPr>
          <p:cNvPr id="486" name="Google Shape;486;p51"/>
          <p:cNvSpPr txBox="1"/>
          <p:nvPr>
            <p:ph idx="4294967295"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/>
              <a:t>Topic modeling</a:t>
            </a:r>
            <a:endParaRPr/>
          </a:p>
        </p:txBody>
      </p:sp>
      <p:graphicFrame>
        <p:nvGraphicFramePr>
          <p:cNvPr id="487" name="Google Shape;487;p51"/>
          <p:cNvGraphicFramePr/>
          <p:nvPr/>
        </p:nvGraphicFramePr>
        <p:xfrm>
          <a:off x="17425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{7605BA7A-3E15-4EE7-9963-05761346477F}</a:tableStyleId>
              </a:tblPr>
              <a:tblGrid>
                <a:gridCol w="1480425"/>
                <a:gridCol w="1608000"/>
                <a:gridCol w="1352825"/>
                <a:gridCol w="1480425"/>
                <a:gridCol w="1480425"/>
                <a:gridCol w="1480425"/>
                <a:gridCol w="1480425"/>
                <a:gridCol w="1480425"/>
              </a:tblGrid>
              <a:tr h="414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Terminology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Connections to other research areas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/>
                        <a:t>Common NLP problems</a:t>
                      </a:r>
                      <a:endParaRPr b="1"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Pre-processing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Naïve methods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Sparse Representations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Dense Representations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Sub-word representations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52"/>
          <p:cNvSpPr txBox="1"/>
          <p:nvPr>
            <p:ph idx="4294967295"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/>
              <a:t>Stance classification</a:t>
            </a:r>
            <a:endParaRPr/>
          </a:p>
        </p:txBody>
      </p:sp>
      <p:sp>
        <p:nvSpPr>
          <p:cNvPr id="493" name="Google Shape;493;p52"/>
          <p:cNvSpPr/>
          <p:nvPr/>
        </p:nvSpPr>
        <p:spPr>
          <a:xfrm>
            <a:off x="903275" y="1466939"/>
            <a:ext cx="9313087" cy="984885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problem of SC is, given a source text and a target text, determine the stance of target text towards the source text. 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https://miro.medium.com/max/770/1*A4sRK2Vq15ROr7aYjceOWA.png" id="494" name="Google Shape;494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75899" y="2146717"/>
            <a:ext cx="5365520" cy="4518920"/>
          </a:xfrm>
          <a:prstGeom prst="rect">
            <a:avLst/>
          </a:prstGeom>
          <a:noFill/>
          <a:ln>
            <a:noFill/>
          </a:ln>
        </p:spPr>
      </p:pic>
      <p:sp>
        <p:nvSpPr>
          <p:cNvPr id="495" name="Google Shape;495;p52"/>
          <p:cNvSpPr txBox="1"/>
          <p:nvPr>
            <p:ph idx="12" type="sldNum"/>
          </p:nvPr>
        </p:nvSpPr>
        <p:spPr>
          <a:xfrm>
            <a:off x="10415352" y="6217625"/>
            <a:ext cx="16128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154</a:t>
            </a:r>
            <a:endParaRPr/>
          </a:p>
        </p:txBody>
      </p:sp>
      <p:graphicFrame>
        <p:nvGraphicFramePr>
          <p:cNvPr id="496" name="Google Shape;496;p52"/>
          <p:cNvGraphicFramePr/>
          <p:nvPr/>
        </p:nvGraphicFramePr>
        <p:xfrm>
          <a:off x="17425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{7605BA7A-3E15-4EE7-9963-05761346477F}</a:tableStyleId>
              </a:tblPr>
              <a:tblGrid>
                <a:gridCol w="1480425"/>
                <a:gridCol w="1608000"/>
                <a:gridCol w="1352825"/>
                <a:gridCol w="1480425"/>
                <a:gridCol w="1480425"/>
                <a:gridCol w="1480425"/>
                <a:gridCol w="1480425"/>
                <a:gridCol w="1480425"/>
              </a:tblGrid>
              <a:tr h="414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Terminology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Connections to other research areas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/>
                        <a:t>Common NLP problems</a:t>
                      </a:r>
                      <a:endParaRPr b="1"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Pre-processing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Naïve methods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Sparse Representations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Dense Representations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Sub-word representations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7"/>
          <p:cNvSpPr txBox="1"/>
          <p:nvPr>
            <p:ph idx="4294967295"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/>
              <a:t>Outline</a:t>
            </a:r>
            <a:endParaRPr/>
          </a:p>
        </p:txBody>
      </p:sp>
      <p:sp>
        <p:nvSpPr>
          <p:cNvPr id="114" name="Google Shape;114;p17"/>
          <p:cNvSpPr txBox="1"/>
          <p:nvPr>
            <p:ph idx="4294967295" type="body"/>
          </p:nvPr>
        </p:nvSpPr>
        <p:spPr>
          <a:xfrm>
            <a:off x="474350" y="4332200"/>
            <a:ext cx="11301900" cy="2005800"/>
          </a:xfrm>
          <a:prstGeom prst="rect">
            <a:avLst/>
          </a:prstGeom>
          <a:solidFill>
            <a:srgbClr val="F9CB9C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609584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/>
              <a:t>Part 3: </a:t>
            </a:r>
            <a:r>
              <a:rPr lang="en-US" sz="1500"/>
              <a:t>Recurrent Neural Networks, Attention, Transformers - </a:t>
            </a:r>
            <a:r>
              <a:rPr b="1" lang="en-US" sz="1500"/>
              <a:t>HARD STUFF IN THE AFTERNOON SESSION !!!</a:t>
            </a:r>
            <a:endParaRPr b="1" sz="1500"/>
          </a:p>
          <a:p>
            <a:pPr indent="-438138" lvl="1" marL="1219169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-US" sz="1500"/>
              <a:t>Why do we need RNNs</a:t>
            </a:r>
            <a:endParaRPr sz="1500"/>
          </a:p>
          <a:p>
            <a:pPr indent="-438138" lvl="1" marL="1219169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-US" sz="1500"/>
              <a:t>How do they work</a:t>
            </a:r>
            <a:endParaRPr sz="1500"/>
          </a:p>
          <a:p>
            <a:pPr indent="-438138" lvl="1" marL="1219169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-US" sz="1500"/>
              <a:t>What can we do with them</a:t>
            </a:r>
            <a:endParaRPr sz="1500"/>
          </a:p>
          <a:p>
            <a:pPr indent="-438138" lvl="1" marL="1219169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-US" sz="1500"/>
              <a:t>Attention</a:t>
            </a:r>
            <a:endParaRPr sz="1500"/>
          </a:p>
          <a:p>
            <a:pPr indent="-438138" lvl="1" marL="1219169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-US" sz="1500"/>
              <a:t>How to derive gradients for RNNs</a:t>
            </a:r>
            <a:endParaRPr sz="1500"/>
          </a:p>
          <a:p>
            <a:pPr indent="-438138" lvl="1" marL="1219169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-US" sz="1500"/>
              <a:t>Deriving the better neural networks (LSTMs)</a:t>
            </a:r>
            <a:endParaRPr sz="1500"/>
          </a:p>
        </p:txBody>
      </p:sp>
      <p:sp>
        <p:nvSpPr>
          <p:cNvPr id="115" name="Google Shape;115;p17"/>
          <p:cNvSpPr txBox="1"/>
          <p:nvPr>
            <p:ph idx="12" type="sldNum"/>
          </p:nvPr>
        </p:nvSpPr>
        <p:spPr>
          <a:xfrm>
            <a:off x="10415352" y="6217625"/>
            <a:ext cx="16128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154</a:t>
            </a:r>
            <a:endParaRPr/>
          </a:p>
        </p:txBody>
      </p:sp>
      <p:graphicFrame>
        <p:nvGraphicFramePr>
          <p:cNvPr id="116" name="Google Shape;116;p17"/>
          <p:cNvGraphicFramePr/>
          <p:nvPr/>
        </p:nvGraphicFramePr>
        <p:xfrm>
          <a:off x="128663" y="26713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{7605BA7A-3E15-4EE7-9963-05761346477F}</a:tableStyleId>
              </a:tblPr>
              <a:tblGrid>
                <a:gridCol w="1480425"/>
                <a:gridCol w="1608000"/>
                <a:gridCol w="1352825"/>
                <a:gridCol w="1480425"/>
                <a:gridCol w="1480425"/>
                <a:gridCol w="1480425"/>
                <a:gridCol w="1480425"/>
                <a:gridCol w="1480425"/>
              </a:tblGrid>
              <a:tr h="7924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Terminology</a:t>
                      </a:r>
                      <a:endParaRPr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Connections to other research areas</a:t>
                      </a:r>
                      <a:endParaRPr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Common NLP problems</a:t>
                      </a:r>
                      <a:endParaRPr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Pre-processing</a:t>
                      </a:r>
                      <a:endParaRPr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Naïve methods</a:t>
                      </a:r>
                      <a:endParaRPr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Sparse Representations</a:t>
                      </a:r>
                      <a:endParaRPr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Dense Representations</a:t>
                      </a:r>
                      <a:endParaRPr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Sub-word representations</a:t>
                      </a:r>
                      <a:endParaRPr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FA8DC"/>
                    </a:solidFill>
                  </a:tcPr>
                </a:tc>
              </a:tr>
              <a:tr h="381000"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500"/>
                        <a:t>Part 1:</a:t>
                      </a:r>
                      <a:r>
                        <a:rPr lang="en-US" sz="1500"/>
                        <a:t> </a:t>
                      </a:r>
                      <a:r>
                        <a:rPr lang="en-US" sz="1500">
                          <a:solidFill>
                            <a:schemeClr val="dk1"/>
                          </a:solidFill>
                        </a:rPr>
                        <a:t>What is natural language processing?</a:t>
                      </a:r>
                      <a:endParaRPr sz="15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 hMerge="1"/>
                <a:tc hMerge="1"/>
                <a:tc hMerge="1"/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500"/>
                        <a:t>Part 2:</a:t>
                      </a:r>
                      <a:r>
                        <a:rPr lang="en-US" sz="1500"/>
                        <a:t> Language representation</a:t>
                      </a:r>
                      <a:endParaRPr sz="15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 hMerge="1"/>
                <a:tc hMerge="1"/>
                <a:tc hMerge="1"/>
              </a:tr>
            </a:tbl>
          </a:graphicData>
        </a:graphic>
      </p:graphicFrame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53"/>
          <p:cNvSpPr txBox="1"/>
          <p:nvPr>
            <p:ph idx="4294967295"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/>
              <a:t>Natural Language Inference</a:t>
            </a:r>
            <a:endParaRPr/>
          </a:p>
        </p:txBody>
      </p:sp>
      <p:sp>
        <p:nvSpPr>
          <p:cNvPr id="502" name="Google Shape;502;p53"/>
          <p:cNvSpPr txBox="1"/>
          <p:nvPr>
            <p:ph idx="4294967295" type="body"/>
          </p:nvPr>
        </p:nvSpPr>
        <p:spPr>
          <a:xfrm>
            <a:off x="415600" y="1536633"/>
            <a:ext cx="11360700" cy="24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457188" lvl="0" marL="609584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/>
              <a:t>The problem of NLI is, given a “premise” text and a “hypothesis” text, the task of the system is to determine whether the “hypothesis” is true (entailment), false (contradiction), or undetermined (neutral) given a “premise”</a:t>
            </a:r>
            <a:endParaRPr/>
          </a:p>
        </p:txBody>
      </p:sp>
      <p:sp>
        <p:nvSpPr>
          <p:cNvPr id="503" name="Google Shape;503;p53"/>
          <p:cNvSpPr/>
          <p:nvPr/>
        </p:nvSpPr>
        <p:spPr>
          <a:xfrm>
            <a:off x="1143177" y="3726701"/>
            <a:ext cx="9557700" cy="829200"/>
          </a:xfrm>
          <a:prstGeom prst="rect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67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04" name="Google Shape;504;p53"/>
          <p:cNvCxnSpPr>
            <a:endCxn id="505" idx="0"/>
          </p:cNvCxnSpPr>
          <p:nvPr/>
        </p:nvCxnSpPr>
        <p:spPr>
          <a:xfrm flipH="1">
            <a:off x="1982801" y="4559233"/>
            <a:ext cx="2622900" cy="1374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06" name="Google Shape;506;p53"/>
          <p:cNvCxnSpPr/>
          <p:nvPr/>
        </p:nvCxnSpPr>
        <p:spPr>
          <a:xfrm flipH="1">
            <a:off x="5311425" y="4548100"/>
            <a:ext cx="300" cy="1343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07" name="Google Shape;507;p53"/>
          <p:cNvCxnSpPr>
            <a:stCxn id="503" idx="2"/>
            <a:endCxn id="508" idx="0"/>
          </p:cNvCxnSpPr>
          <p:nvPr/>
        </p:nvCxnSpPr>
        <p:spPr>
          <a:xfrm>
            <a:off x="5922027" y="4555901"/>
            <a:ext cx="2511000" cy="13782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505" name="Google Shape;505;p53"/>
          <p:cNvSpPr txBox="1"/>
          <p:nvPr/>
        </p:nvSpPr>
        <p:spPr>
          <a:xfrm>
            <a:off x="1295501" y="5934133"/>
            <a:ext cx="13746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67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Entailment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9" name="Google Shape;509;p53"/>
          <p:cNvSpPr txBox="1"/>
          <p:nvPr/>
        </p:nvSpPr>
        <p:spPr>
          <a:xfrm>
            <a:off x="4471328" y="5941352"/>
            <a:ext cx="16527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67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Contradiction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8" name="Google Shape;508;p53"/>
          <p:cNvSpPr txBox="1"/>
          <p:nvPr/>
        </p:nvSpPr>
        <p:spPr>
          <a:xfrm>
            <a:off x="7925011" y="5934133"/>
            <a:ext cx="10158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67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Neutral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0" name="Google Shape;510;p53"/>
          <p:cNvSpPr txBox="1"/>
          <p:nvPr/>
        </p:nvSpPr>
        <p:spPr>
          <a:xfrm>
            <a:off x="10588463" y="5063686"/>
            <a:ext cx="1165800" cy="11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?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1" name="Google Shape;511;p53"/>
          <p:cNvSpPr txBox="1"/>
          <p:nvPr>
            <p:ph idx="12" type="sldNum"/>
          </p:nvPr>
        </p:nvSpPr>
        <p:spPr>
          <a:xfrm>
            <a:off x="10415352" y="6217625"/>
            <a:ext cx="16128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154</a:t>
            </a:r>
            <a:endParaRPr/>
          </a:p>
        </p:txBody>
      </p:sp>
      <p:sp>
        <p:nvSpPr>
          <p:cNvPr id="512" name="Google Shape;512;p53"/>
          <p:cNvSpPr txBox="1"/>
          <p:nvPr/>
        </p:nvSpPr>
        <p:spPr>
          <a:xfrm>
            <a:off x="1046900" y="3629200"/>
            <a:ext cx="10024800" cy="7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52396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P: A man inspects the uniform of a figure in some East Asian country.</a:t>
            </a:r>
            <a:endParaRPr sz="2400">
              <a:solidFill>
                <a:schemeClr val="dk1"/>
              </a:solidFill>
            </a:endParaRPr>
          </a:p>
          <a:p>
            <a:pPr indent="0" lvl="0" marL="152396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H: A man is sleeping.</a:t>
            </a:r>
            <a:endParaRPr sz="2400"/>
          </a:p>
        </p:txBody>
      </p:sp>
      <p:graphicFrame>
        <p:nvGraphicFramePr>
          <p:cNvPr id="513" name="Google Shape;513;p53"/>
          <p:cNvGraphicFramePr/>
          <p:nvPr/>
        </p:nvGraphicFramePr>
        <p:xfrm>
          <a:off x="17425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{7605BA7A-3E15-4EE7-9963-05761346477F}</a:tableStyleId>
              </a:tblPr>
              <a:tblGrid>
                <a:gridCol w="1480425"/>
                <a:gridCol w="1608000"/>
                <a:gridCol w="1352825"/>
                <a:gridCol w="1480425"/>
                <a:gridCol w="1480425"/>
                <a:gridCol w="1480425"/>
                <a:gridCol w="1480425"/>
                <a:gridCol w="1480425"/>
              </a:tblGrid>
              <a:tr h="414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Terminology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Connections to other research areas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/>
                        <a:t>Common NLP problems</a:t>
                      </a:r>
                      <a:endParaRPr b="1"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Pre-processing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Naïve methods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Sparse Representations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Dense Representations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Sub-word representations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54"/>
          <p:cNvSpPr txBox="1"/>
          <p:nvPr>
            <p:ph idx="4294967295"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/>
              <a:t>(Syntactic) Parsing</a:t>
            </a:r>
            <a:endParaRPr/>
          </a:p>
        </p:txBody>
      </p:sp>
      <p:pic>
        <p:nvPicPr>
          <p:cNvPr descr="Image result for dependency parsing" id="519" name="Google Shape;519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77863" y="2496523"/>
            <a:ext cx="7924800" cy="3721100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Google Shape;520;p54"/>
          <p:cNvSpPr txBox="1"/>
          <p:nvPr>
            <p:ph idx="4294967295" type="body"/>
          </p:nvPr>
        </p:nvSpPr>
        <p:spPr>
          <a:xfrm>
            <a:off x="415600" y="1536633"/>
            <a:ext cx="11705100" cy="4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457188" lvl="0" marL="609584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/>
              <a:t>Parsing is about finding syntactic structure in the text</a:t>
            </a:r>
            <a:endParaRPr/>
          </a:p>
          <a:p>
            <a:pPr indent="-457188" lvl="0" marL="609584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/>
              <a:t>Various types of relations e.g. </a:t>
            </a:r>
            <a:r>
              <a:rPr lang="en-US">
                <a:solidFill>
                  <a:srgbClr val="EF8600"/>
                </a:solidFill>
              </a:rPr>
              <a:t>dependency</a:t>
            </a:r>
            <a:r>
              <a:rPr lang="en-US"/>
              <a:t>, </a:t>
            </a:r>
            <a:r>
              <a:rPr lang="en-US">
                <a:solidFill>
                  <a:srgbClr val="FFC000"/>
                </a:solidFill>
              </a:rPr>
              <a:t>constituency</a:t>
            </a:r>
            <a:endParaRPr/>
          </a:p>
        </p:txBody>
      </p:sp>
      <p:sp>
        <p:nvSpPr>
          <p:cNvPr id="521" name="Google Shape;521;p54"/>
          <p:cNvSpPr txBox="1"/>
          <p:nvPr>
            <p:ph idx="12" type="sldNum"/>
          </p:nvPr>
        </p:nvSpPr>
        <p:spPr>
          <a:xfrm>
            <a:off x="10415352" y="6217625"/>
            <a:ext cx="16128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154</a:t>
            </a:r>
            <a:endParaRPr/>
          </a:p>
        </p:txBody>
      </p:sp>
      <p:graphicFrame>
        <p:nvGraphicFramePr>
          <p:cNvPr id="522" name="Google Shape;522;p54"/>
          <p:cNvGraphicFramePr/>
          <p:nvPr/>
        </p:nvGraphicFramePr>
        <p:xfrm>
          <a:off x="17425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{7605BA7A-3E15-4EE7-9963-05761346477F}</a:tableStyleId>
              </a:tblPr>
              <a:tblGrid>
                <a:gridCol w="1480425"/>
                <a:gridCol w="1608000"/>
                <a:gridCol w="1352825"/>
                <a:gridCol w="1480425"/>
                <a:gridCol w="1480425"/>
                <a:gridCol w="1480425"/>
                <a:gridCol w="1480425"/>
                <a:gridCol w="1480425"/>
              </a:tblGrid>
              <a:tr h="414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Terminology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Connections to other research areas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/>
                        <a:t>Common NLP problems</a:t>
                      </a:r>
                      <a:endParaRPr b="1"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Pre-processing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Naïve methods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Sparse Representations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Dense Representations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Sub-word representations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55"/>
          <p:cNvSpPr txBox="1"/>
          <p:nvPr>
            <p:ph idx="4294967295"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/>
              <a:t>Semantic Parsing</a:t>
            </a:r>
            <a:endParaRPr/>
          </a:p>
        </p:txBody>
      </p:sp>
      <p:pic>
        <p:nvPicPr>
          <p:cNvPr descr="http://ivan-titov.org/topics/Frames.png" id="528" name="Google Shape;528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813985"/>
            <a:ext cx="12192000" cy="3227916"/>
          </a:xfrm>
          <a:prstGeom prst="rect">
            <a:avLst/>
          </a:prstGeom>
          <a:noFill/>
          <a:ln>
            <a:noFill/>
          </a:ln>
        </p:spPr>
      </p:pic>
      <p:sp>
        <p:nvSpPr>
          <p:cNvPr id="529" name="Google Shape;529;p55"/>
          <p:cNvSpPr txBox="1"/>
          <p:nvPr>
            <p:ph idx="12" type="sldNum"/>
          </p:nvPr>
        </p:nvSpPr>
        <p:spPr>
          <a:xfrm>
            <a:off x="10415352" y="6217625"/>
            <a:ext cx="16128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154</a:t>
            </a:r>
            <a:endParaRPr/>
          </a:p>
        </p:txBody>
      </p:sp>
      <p:graphicFrame>
        <p:nvGraphicFramePr>
          <p:cNvPr id="530" name="Google Shape;530;p55"/>
          <p:cNvGraphicFramePr/>
          <p:nvPr/>
        </p:nvGraphicFramePr>
        <p:xfrm>
          <a:off x="17425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{7605BA7A-3E15-4EE7-9963-05761346477F}</a:tableStyleId>
              </a:tblPr>
              <a:tblGrid>
                <a:gridCol w="1480425"/>
                <a:gridCol w="1608000"/>
                <a:gridCol w="1352825"/>
                <a:gridCol w="1480425"/>
                <a:gridCol w="1480425"/>
                <a:gridCol w="1480425"/>
                <a:gridCol w="1480425"/>
                <a:gridCol w="1480425"/>
              </a:tblGrid>
              <a:tr h="414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Terminology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Connections to other research areas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/>
                        <a:t>Common NLP problems</a:t>
                      </a:r>
                      <a:endParaRPr b="1"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Pre-processing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Naïve methods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Sparse Representations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Dense Representations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Sub-word representations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56"/>
          <p:cNvSpPr txBox="1"/>
          <p:nvPr>
            <p:ph idx="4294967295"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/>
              <a:t>Tokenization and De-tokenization</a:t>
            </a:r>
            <a:endParaRPr/>
          </a:p>
        </p:txBody>
      </p:sp>
      <p:sp>
        <p:nvSpPr>
          <p:cNvPr id="536" name="Google Shape;536;p56"/>
          <p:cNvSpPr txBox="1"/>
          <p:nvPr>
            <p:ph idx="4294967295" type="body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457188" lvl="0" marL="609585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/>
              <a:t>Tokenization – Splitting text into smaller units</a:t>
            </a:r>
            <a:endParaRPr/>
          </a:p>
          <a:p>
            <a:pPr indent="-457188" lvl="0" marL="609585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/>
              <a:t>Detokenization – joining tokenized units back into </a:t>
            </a:r>
            <a:r>
              <a:rPr lang="en-US"/>
              <a:t>grammatically</a:t>
            </a:r>
            <a:r>
              <a:rPr lang="en-US"/>
              <a:t> correct text</a:t>
            </a:r>
            <a:endParaRPr/>
          </a:p>
          <a:p>
            <a:pPr indent="-457188" lvl="0" marL="609585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/>
              <a:t>E.g. </a:t>
            </a:r>
            <a:r>
              <a:rPr i="1" lang="en-US">
                <a:solidFill>
                  <a:srgbClr val="00B050"/>
                </a:solidFill>
              </a:rPr>
              <a:t>“Let’s go to N.Y.!”</a:t>
            </a:r>
            <a:endParaRPr/>
          </a:p>
          <a:p>
            <a:pPr indent="-423323" lvl="1" marL="1219170" rtl="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lang="en-US"/>
              <a:t>Tokenized: </a:t>
            </a:r>
            <a:r>
              <a:rPr i="1" lang="en-US">
                <a:solidFill>
                  <a:srgbClr val="00B050"/>
                </a:solidFill>
              </a:rPr>
              <a:t>“</a:t>
            </a:r>
            <a:r>
              <a:rPr i="1" lang="en-US">
                <a:solidFill>
                  <a:srgbClr val="FF0000"/>
                </a:solidFill>
              </a:rPr>
              <a:t>|</a:t>
            </a:r>
            <a:r>
              <a:rPr i="1" lang="en-US">
                <a:solidFill>
                  <a:srgbClr val="00B050"/>
                </a:solidFill>
              </a:rPr>
              <a:t>Let</a:t>
            </a:r>
            <a:r>
              <a:rPr i="1" lang="en-US">
                <a:solidFill>
                  <a:srgbClr val="FF0000"/>
                </a:solidFill>
              </a:rPr>
              <a:t>|</a:t>
            </a:r>
            <a:r>
              <a:rPr i="1" lang="en-US">
                <a:solidFill>
                  <a:srgbClr val="00B050"/>
                </a:solidFill>
              </a:rPr>
              <a:t>’s</a:t>
            </a:r>
            <a:r>
              <a:rPr i="1" lang="en-US">
                <a:solidFill>
                  <a:srgbClr val="FF0000"/>
                </a:solidFill>
              </a:rPr>
              <a:t>|</a:t>
            </a:r>
            <a:r>
              <a:rPr i="1" lang="en-US">
                <a:solidFill>
                  <a:srgbClr val="00B050"/>
                </a:solidFill>
              </a:rPr>
              <a:t>go</a:t>
            </a:r>
            <a:r>
              <a:rPr i="1" lang="en-US">
                <a:solidFill>
                  <a:srgbClr val="FF0000"/>
                </a:solidFill>
              </a:rPr>
              <a:t>|</a:t>
            </a:r>
            <a:r>
              <a:rPr i="1" lang="en-US">
                <a:solidFill>
                  <a:srgbClr val="00B050"/>
                </a:solidFill>
              </a:rPr>
              <a:t>to</a:t>
            </a:r>
            <a:r>
              <a:rPr i="1" lang="en-US">
                <a:solidFill>
                  <a:srgbClr val="FF0000"/>
                </a:solidFill>
              </a:rPr>
              <a:t>|</a:t>
            </a:r>
            <a:r>
              <a:rPr i="1" lang="en-US">
                <a:solidFill>
                  <a:srgbClr val="00B050"/>
                </a:solidFill>
              </a:rPr>
              <a:t>N</a:t>
            </a:r>
            <a:r>
              <a:rPr i="1" lang="en-US">
                <a:solidFill>
                  <a:srgbClr val="FF0000"/>
                </a:solidFill>
              </a:rPr>
              <a:t>|</a:t>
            </a:r>
            <a:r>
              <a:rPr i="1" lang="en-US">
                <a:solidFill>
                  <a:srgbClr val="00B050"/>
                </a:solidFill>
              </a:rPr>
              <a:t>.</a:t>
            </a:r>
            <a:r>
              <a:rPr i="1" lang="en-US">
                <a:solidFill>
                  <a:srgbClr val="FF0000"/>
                </a:solidFill>
              </a:rPr>
              <a:t>|</a:t>
            </a:r>
            <a:r>
              <a:rPr i="1" lang="en-US">
                <a:solidFill>
                  <a:srgbClr val="00B050"/>
                </a:solidFill>
              </a:rPr>
              <a:t>Y</a:t>
            </a:r>
            <a:r>
              <a:rPr i="1" lang="en-US">
                <a:solidFill>
                  <a:srgbClr val="FF0000"/>
                </a:solidFill>
              </a:rPr>
              <a:t>|</a:t>
            </a:r>
            <a:r>
              <a:rPr i="1" lang="en-US">
                <a:solidFill>
                  <a:srgbClr val="00B050"/>
                </a:solidFill>
              </a:rPr>
              <a:t>.</a:t>
            </a:r>
            <a:r>
              <a:rPr i="1" lang="en-US">
                <a:solidFill>
                  <a:srgbClr val="FF0000"/>
                </a:solidFill>
              </a:rPr>
              <a:t>|</a:t>
            </a:r>
            <a:r>
              <a:rPr i="1" lang="en-US">
                <a:solidFill>
                  <a:srgbClr val="00B050"/>
                </a:solidFill>
              </a:rPr>
              <a:t>!</a:t>
            </a:r>
            <a:r>
              <a:rPr i="1" lang="en-US">
                <a:solidFill>
                  <a:srgbClr val="FF0000"/>
                </a:solidFill>
              </a:rPr>
              <a:t>|</a:t>
            </a:r>
            <a:r>
              <a:rPr i="1" lang="en-US">
                <a:solidFill>
                  <a:srgbClr val="00B050"/>
                </a:solidFill>
              </a:rPr>
              <a:t>”</a:t>
            </a:r>
            <a:endParaRPr/>
          </a:p>
          <a:p>
            <a:pPr indent="-423323" lvl="1" marL="1219170" rtl="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lang="en-US"/>
              <a:t>De-tokenized: </a:t>
            </a:r>
            <a:endParaRPr/>
          </a:p>
          <a:p>
            <a:pPr indent="-423323" lvl="2" marL="1828754" rtl="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lang="en-US"/>
              <a:t>Naively, via adding spaces</a:t>
            </a:r>
            <a:r>
              <a:rPr i="1" lang="en-US"/>
              <a:t>: </a:t>
            </a:r>
            <a:r>
              <a:rPr i="1" lang="en-US">
                <a:solidFill>
                  <a:srgbClr val="EF8600"/>
                </a:solidFill>
              </a:rPr>
              <a:t>“Let ‘s go to N .Y . !“</a:t>
            </a:r>
            <a:endParaRPr/>
          </a:p>
          <a:p>
            <a:pPr indent="-423323" lvl="2" marL="1828754" rtl="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lang="en-US"/>
              <a:t>Through statistical de-tokenizer </a:t>
            </a:r>
            <a:r>
              <a:rPr i="1" lang="en-US">
                <a:solidFill>
                  <a:srgbClr val="EF8600"/>
                </a:solidFill>
              </a:rPr>
              <a:t>“Let’s go to N.Y.!”</a:t>
            </a:r>
            <a:endParaRPr>
              <a:solidFill>
                <a:srgbClr val="EF8600"/>
              </a:solidFill>
            </a:endParaRPr>
          </a:p>
        </p:txBody>
      </p:sp>
      <p:sp>
        <p:nvSpPr>
          <p:cNvPr id="537" name="Google Shape;537;p56"/>
          <p:cNvSpPr txBox="1"/>
          <p:nvPr>
            <p:ph idx="12" type="sldNum"/>
          </p:nvPr>
        </p:nvSpPr>
        <p:spPr>
          <a:xfrm>
            <a:off x="10415352" y="6217625"/>
            <a:ext cx="16128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154</a:t>
            </a:r>
            <a:endParaRPr/>
          </a:p>
        </p:txBody>
      </p:sp>
      <p:graphicFrame>
        <p:nvGraphicFramePr>
          <p:cNvPr id="538" name="Google Shape;538;p56"/>
          <p:cNvGraphicFramePr/>
          <p:nvPr/>
        </p:nvGraphicFramePr>
        <p:xfrm>
          <a:off x="17425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{7605BA7A-3E15-4EE7-9963-05761346477F}</a:tableStyleId>
              </a:tblPr>
              <a:tblGrid>
                <a:gridCol w="1480425"/>
                <a:gridCol w="1608000"/>
                <a:gridCol w="1352825"/>
                <a:gridCol w="1480425"/>
                <a:gridCol w="1480425"/>
                <a:gridCol w="1480425"/>
                <a:gridCol w="1480425"/>
                <a:gridCol w="1480425"/>
              </a:tblGrid>
              <a:tr h="414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Terminology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Connections to other research areas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/>
                        <a:t>Common NLP problems</a:t>
                      </a:r>
                      <a:endParaRPr b="1"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/>
                        <a:t>Pre-processing</a:t>
                      </a:r>
                      <a:endParaRPr b="1"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Naïve methods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Sparse Representations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Dense Representations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Sub-word representations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57"/>
          <p:cNvSpPr txBox="1"/>
          <p:nvPr>
            <p:ph idx="4294967295"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/>
              <a:t>Stemming</a:t>
            </a:r>
            <a:endParaRPr/>
          </a:p>
        </p:txBody>
      </p:sp>
      <p:sp>
        <p:nvSpPr>
          <p:cNvPr id="544" name="Google Shape;544;p57"/>
          <p:cNvSpPr txBox="1"/>
          <p:nvPr>
            <p:ph idx="4294967295" type="body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457188" lvl="0" marL="609585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/>
              <a:t>Stemming reduces a word to its stem.</a:t>
            </a:r>
            <a:endParaRPr/>
          </a:p>
          <a:p>
            <a:pPr indent="-457188" lvl="0" marL="609585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/>
              <a:t>For example:</a:t>
            </a:r>
            <a:endParaRPr/>
          </a:p>
          <a:p>
            <a:pPr indent="-457188" lvl="0" marL="609585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1800"/>
              <a:buChar char="●"/>
            </a:pPr>
            <a:r>
              <a:rPr lang="en-US">
                <a:solidFill>
                  <a:srgbClr val="00B050"/>
                </a:solidFill>
              </a:rPr>
              <a:t>affect, affectation, affected, affecting, affection, affections, affects </a:t>
            </a:r>
            <a:r>
              <a:rPr lang="en-US"/>
              <a:t>=&gt; </a:t>
            </a:r>
            <a:r>
              <a:rPr b="1" lang="en-US"/>
              <a:t>affect</a:t>
            </a:r>
            <a:endParaRPr/>
          </a:p>
          <a:p>
            <a:pPr indent="-457188" lvl="0" marL="609585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1800"/>
              <a:buChar char="●"/>
            </a:pPr>
            <a:r>
              <a:rPr lang="en-US">
                <a:solidFill>
                  <a:srgbClr val="7030A0"/>
                </a:solidFill>
              </a:rPr>
              <a:t>amuse, amused, amusement, amusements, amusing</a:t>
            </a:r>
            <a:r>
              <a:rPr lang="en-US"/>
              <a:t> =&gt; </a:t>
            </a:r>
            <a:r>
              <a:rPr b="1" lang="en-US"/>
              <a:t>amus</a:t>
            </a:r>
            <a:endParaRPr/>
          </a:p>
          <a:p>
            <a:pPr indent="-457188" lvl="0" marL="609585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800"/>
              <a:buChar char="●"/>
            </a:pPr>
            <a:r>
              <a:rPr lang="en-US">
                <a:solidFill>
                  <a:srgbClr val="0070C0"/>
                </a:solidFill>
              </a:rPr>
              <a:t>Close, closed, closely, closing</a:t>
            </a:r>
            <a:r>
              <a:rPr b="1" lang="en-US">
                <a:solidFill>
                  <a:srgbClr val="0070C0"/>
                </a:solidFill>
              </a:rPr>
              <a:t> </a:t>
            </a:r>
            <a:r>
              <a:rPr b="1" lang="en-US"/>
              <a:t>=&gt; clos</a:t>
            </a:r>
            <a:endParaRPr/>
          </a:p>
          <a:p>
            <a:pPr indent="-457188" lvl="0" marL="609585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8600"/>
              </a:buClr>
              <a:buSzPts val="1800"/>
              <a:buChar char="●"/>
            </a:pPr>
            <a:r>
              <a:rPr lang="en-US">
                <a:solidFill>
                  <a:srgbClr val="EF8600"/>
                </a:solidFill>
              </a:rPr>
              <a:t>Grate, grateful, gratefully</a:t>
            </a:r>
            <a:r>
              <a:rPr b="1" lang="en-US">
                <a:solidFill>
                  <a:srgbClr val="EF8600"/>
                </a:solidFill>
              </a:rPr>
              <a:t> </a:t>
            </a:r>
            <a:r>
              <a:rPr b="1" lang="en-US"/>
              <a:t>=&gt; grate</a:t>
            </a:r>
            <a:endParaRPr/>
          </a:p>
        </p:txBody>
      </p:sp>
      <p:pic>
        <p:nvPicPr>
          <p:cNvPr descr="Image result for but why" id="545" name="Google Shape;545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32576" y="4263419"/>
            <a:ext cx="3647441" cy="2048645"/>
          </a:xfrm>
          <a:prstGeom prst="rect">
            <a:avLst/>
          </a:prstGeom>
          <a:noFill/>
          <a:ln>
            <a:noFill/>
          </a:ln>
        </p:spPr>
      </p:pic>
      <p:sp>
        <p:nvSpPr>
          <p:cNvPr id="546" name="Google Shape;546;p57"/>
          <p:cNvSpPr txBox="1"/>
          <p:nvPr>
            <p:ph idx="12" type="sldNum"/>
          </p:nvPr>
        </p:nvSpPr>
        <p:spPr>
          <a:xfrm>
            <a:off x="10415352" y="6217625"/>
            <a:ext cx="16128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154</a:t>
            </a:r>
            <a:endParaRPr/>
          </a:p>
        </p:txBody>
      </p:sp>
      <p:graphicFrame>
        <p:nvGraphicFramePr>
          <p:cNvPr id="547" name="Google Shape;547;p57"/>
          <p:cNvGraphicFramePr/>
          <p:nvPr/>
        </p:nvGraphicFramePr>
        <p:xfrm>
          <a:off x="17425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{7605BA7A-3E15-4EE7-9963-05761346477F}</a:tableStyleId>
              </a:tblPr>
              <a:tblGrid>
                <a:gridCol w="1480425"/>
                <a:gridCol w="1608000"/>
                <a:gridCol w="1352825"/>
                <a:gridCol w="1480425"/>
                <a:gridCol w="1480425"/>
                <a:gridCol w="1480425"/>
                <a:gridCol w="1480425"/>
                <a:gridCol w="1480425"/>
              </a:tblGrid>
              <a:tr h="414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Terminology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Connections to other research areas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/>
                        <a:t>Common NLP problems</a:t>
                      </a:r>
                      <a:endParaRPr b="1"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/>
                        <a:t>Pre-processing</a:t>
                      </a:r>
                      <a:endParaRPr b="1"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Naïve methods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Sparse Representations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Dense Representations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Sub-word representations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58"/>
          <p:cNvSpPr txBox="1"/>
          <p:nvPr>
            <p:ph idx="4294967295"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/>
              <a:t>Lemmatization</a:t>
            </a:r>
            <a:endParaRPr/>
          </a:p>
        </p:txBody>
      </p:sp>
      <p:sp>
        <p:nvSpPr>
          <p:cNvPr id="553" name="Google Shape;553;p58"/>
          <p:cNvSpPr txBox="1"/>
          <p:nvPr>
            <p:ph idx="4294967295" type="body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457188" lvl="0" marL="609585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/>
              <a:t>Each word is transformed to its lemma</a:t>
            </a:r>
            <a:endParaRPr/>
          </a:p>
          <a:p>
            <a:pPr indent="-457188" lvl="0" marL="609585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/>
              <a:t>Usually context sensitive</a:t>
            </a:r>
            <a:endParaRPr/>
          </a:p>
          <a:p>
            <a:pPr indent="-457188" lvl="0" marL="609585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/>
              <a:t>Lemmas are real words</a:t>
            </a:r>
            <a:endParaRPr/>
          </a:p>
          <a:p>
            <a:pPr indent="-304791" lvl="0" marL="609585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/>
          </a:p>
        </p:txBody>
      </p:sp>
      <p:pic>
        <p:nvPicPr>
          <p:cNvPr descr="Image result for lemmatization vs stemming" id="554" name="Google Shape;554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81250" y="3429001"/>
            <a:ext cx="7429500" cy="1841500"/>
          </a:xfrm>
          <a:prstGeom prst="rect">
            <a:avLst/>
          </a:prstGeom>
          <a:noFill/>
          <a:ln>
            <a:noFill/>
          </a:ln>
        </p:spPr>
      </p:pic>
      <p:sp>
        <p:nvSpPr>
          <p:cNvPr id="555" name="Google Shape;555;p58"/>
          <p:cNvSpPr txBox="1"/>
          <p:nvPr>
            <p:ph idx="12" type="sldNum"/>
          </p:nvPr>
        </p:nvSpPr>
        <p:spPr>
          <a:xfrm>
            <a:off x="10415352" y="6217625"/>
            <a:ext cx="16128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154</a:t>
            </a:r>
            <a:endParaRPr/>
          </a:p>
        </p:txBody>
      </p:sp>
      <p:graphicFrame>
        <p:nvGraphicFramePr>
          <p:cNvPr id="556" name="Google Shape;556;p58"/>
          <p:cNvGraphicFramePr/>
          <p:nvPr/>
        </p:nvGraphicFramePr>
        <p:xfrm>
          <a:off x="17425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{7605BA7A-3E15-4EE7-9963-05761346477F}</a:tableStyleId>
              </a:tblPr>
              <a:tblGrid>
                <a:gridCol w="1480425"/>
                <a:gridCol w="1608000"/>
                <a:gridCol w="1352825"/>
                <a:gridCol w="1480425"/>
                <a:gridCol w="1480425"/>
                <a:gridCol w="1480425"/>
                <a:gridCol w="1480425"/>
                <a:gridCol w="1480425"/>
              </a:tblGrid>
              <a:tr h="414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Terminology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Connections to other research areas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/>
                        <a:t>Common NLP problems</a:t>
                      </a:r>
                      <a:endParaRPr b="1"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/>
                        <a:t>Pre-processing</a:t>
                      </a:r>
                      <a:endParaRPr b="1"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Naïve methods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Sparse Representations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Dense Representations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Sub-word representations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59"/>
          <p:cNvSpPr txBox="1"/>
          <p:nvPr>
            <p:ph idx="4294967295"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/>
              <a:t>Other problems</a:t>
            </a:r>
            <a:endParaRPr/>
          </a:p>
        </p:txBody>
      </p:sp>
      <p:sp>
        <p:nvSpPr>
          <p:cNvPr id="562" name="Google Shape;562;p59"/>
          <p:cNvSpPr txBox="1"/>
          <p:nvPr>
            <p:ph idx="4294967295" type="body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457188" lvl="0" marL="609585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/>
              <a:t>Coreference Resolution</a:t>
            </a:r>
            <a:endParaRPr/>
          </a:p>
          <a:p>
            <a:pPr indent="-457188" lvl="0" marL="609585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/>
              <a:t>Sentence Breaking</a:t>
            </a:r>
            <a:endParaRPr/>
          </a:p>
          <a:p>
            <a:pPr indent="-457188" lvl="0" marL="609585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/>
              <a:t>Word Segmentation</a:t>
            </a:r>
            <a:endParaRPr/>
          </a:p>
          <a:p>
            <a:pPr indent="-423323" lvl="1" marL="1219170" rtl="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lang="en-US" sz="1333">
                <a:latin typeface="Consolas"/>
                <a:ea typeface="Consolas"/>
                <a:cs typeface="Consolas"/>
                <a:sym typeface="Consolas"/>
              </a:rPr>
              <a:t>he's on track to spend approximately $20 million in his first year</a:t>
            </a:r>
            <a:endParaRPr/>
          </a:p>
          <a:p>
            <a:pPr indent="-423323" lvl="1" marL="1219170" rtl="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lang="en-US" sz="1333">
                <a:latin typeface="Consolas"/>
                <a:ea typeface="Consolas"/>
                <a:cs typeface="Consolas"/>
                <a:sym typeface="Consolas"/>
              </a:rPr>
              <a:t>he ' s on track to spend approximate ##ly $ 20 ##mill ##ion in his first year</a:t>
            </a:r>
            <a:endParaRPr/>
          </a:p>
        </p:txBody>
      </p:sp>
      <p:pic>
        <p:nvPicPr>
          <p:cNvPr descr="Image result for coreference resolution" id="563" name="Google Shape;563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04432" y="1536634"/>
            <a:ext cx="4567781" cy="1126084"/>
          </a:xfrm>
          <a:prstGeom prst="rect">
            <a:avLst/>
          </a:prstGeom>
          <a:noFill/>
          <a:ln>
            <a:noFill/>
          </a:ln>
        </p:spPr>
      </p:pic>
      <p:sp>
        <p:nvSpPr>
          <p:cNvPr id="564" name="Google Shape;564;p59"/>
          <p:cNvSpPr/>
          <p:nvPr/>
        </p:nvSpPr>
        <p:spPr>
          <a:xfrm>
            <a:off x="1214550" y="3351472"/>
            <a:ext cx="7778100" cy="925500"/>
          </a:xfrm>
          <a:prstGeom prst="rect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67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65" name="Google Shape;565;p59"/>
          <p:cNvCxnSpPr/>
          <p:nvPr/>
        </p:nvCxnSpPr>
        <p:spPr>
          <a:xfrm>
            <a:off x="4360658" y="2935317"/>
            <a:ext cx="1032300" cy="425100"/>
          </a:xfrm>
          <a:prstGeom prst="bentConnector3">
            <a:avLst>
              <a:gd fmla="val 100002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66" name="Google Shape;566;p59"/>
          <p:cNvCxnSpPr/>
          <p:nvPr/>
        </p:nvCxnSpPr>
        <p:spPr>
          <a:xfrm flipH="1" rot="10800000">
            <a:off x="4897100" y="1877625"/>
            <a:ext cx="949500" cy="483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567" name="Google Shape;567;p59"/>
          <p:cNvSpPr txBox="1"/>
          <p:nvPr>
            <p:ph idx="12" type="sldNum"/>
          </p:nvPr>
        </p:nvSpPr>
        <p:spPr>
          <a:xfrm>
            <a:off x="10415352" y="6217625"/>
            <a:ext cx="16128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154</a:t>
            </a:r>
            <a:endParaRPr/>
          </a:p>
        </p:txBody>
      </p:sp>
      <p:graphicFrame>
        <p:nvGraphicFramePr>
          <p:cNvPr id="568" name="Google Shape;568;p59"/>
          <p:cNvGraphicFramePr/>
          <p:nvPr/>
        </p:nvGraphicFramePr>
        <p:xfrm>
          <a:off x="17425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{7605BA7A-3E15-4EE7-9963-05761346477F}</a:tableStyleId>
              </a:tblPr>
              <a:tblGrid>
                <a:gridCol w="1480425"/>
                <a:gridCol w="1608000"/>
                <a:gridCol w="1352825"/>
                <a:gridCol w="1480425"/>
                <a:gridCol w="1480425"/>
                <a:gridCol w="1480425"/>
                <a:gridCol w="1480425"/>
                <a:gridCol w="1480425"/>
              </a:tblGrid>
              <a:tr h="414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Terminology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Connections to other research areas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/>
                        <a:t>Common NLP problems</a:t>
                      </a:r>
                      <a:endParaRPr b="1"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/>
                        <a:t>Pre-processing</a:t>
                      </a:r>
                      <a:endParaRPr b="1"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Naïve methods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Sparse Representations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Dense Representations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Sub-word representations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60"/>
          <p:cNvSpPr txBox="1"/>
          <p:nvPr>
            <p:ph idx="4294967295"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/>
              <a:t>Text pre-processing</a:t>
            </a:r>
            <a:endParaRPr/>
          </a:p>
        </p:txBody>
      </p:sp>
      <p:sp>
        <p:nvSpPr>
          <p:cNvPr id="574" name="Google Shape;574;p60"/>
          <p:cNvSpPr txBox="1"/>
          <p:nvPr>
            <p:ph idx="4294967295" type="body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457188" lvl="0" marL="609585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/>
              <a:t>Tokenization, Lemmatization, Stemming, Tagging and Parsing are often used in text pre-processing for “harder” tasks</a:t>
            </a:r>
            <a:endParaRPr/>
          </a:p>
          <a:p>
            <a:pPr indent="-423323" lvl="1" marL="1219170" rtl="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lang="en-US"/>
              <a:t>Often included in complex NLP libraries: CoreNLP, Spacy, NLTK</a:t>
            </a:r>
            <a:endParaRPr/>
          </a:p>
          <a:p>
            <a:pPr indent="-457188" lvl="0" marL="609585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/>
              <a:t>Another common preprocessing steps:</a:t>
            </a:r>
            <a:endParaRPr/>
          </a:p>
          <a:p>
            <a:pPr indent="-423323" lvl="1" marL="1219170" rtl="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Char char="•"/>
            </a:pPr>
            <a:r>
              <a:rPr lang="en-US">
                <a:solidFill>
                  <a:schemeClr val="dk2"/>
                </a:solidFill>
              </a:rPr>
              <a:t>Stopwords – </a:t>
            </a:r>
            <a:r>
              <a:rPr lang="en-US">
                <a:solidFill>
                  <a:srgbClr val="00B050"/>
                </a:solidFill>
              </a:rPr>
              <a:t>‘the’, ‘is’, </a:t>
            </a:r>
            <a:r>
              <a:rPr lang="en-US">
                <a:solidFill>
                  <a:srgbClr val="00B050"/>
                </a:solidFill>
                <a:latin typeface="Roboto"/>
                <a:ea typeface="Roboto"/>
                <a:cs typeface="Roboto"/>
                <a:sym typeface="Roboto"/>
              </a:rPr>
              <a:t>‘ourselves’, ‘hers’, ‘between’, ‘yourself’, ‘but’, ‘again’, ‘there’, ‘about’… </a:t>
            </a:r>
            <a:endParaRPr/>
          </a:p>
          <a:p>
            <a:pPr indent="-423323" lvl="1" marL="1219170" rtl="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lang="en-US"/>
              <a:t>Word-importance analysis - </a:t>
            </a:r>
            <a:r>
              <a:rPr lang="en-US">
                <a:solidFill>
                  <a:srgbClr val="FF0000"/>
                </a:solidFill>
              </a:rPr>
              <a:t>tf-idf </a:t>
            </a:r>
            <a:endParaRPr/>
          </a:p>
        </p:txBody>
      </p:sp>
      <p:sp>
        <p:nvSpPr>
          <p:cNvPr id="575" name="Google Shape;575;p60"/>
          <p:cNvSpPr txBox="1"/>
          <p:nvPr/>
        </p:nvSpPr>
        <p:spPr>
          <a:xfrm>
            <a:off x="6487569" y="5072584"/>
            <a:ext cx="4654319" cy="697627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This sentence is   the worst informative sentence  in    the world.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6" name="Google Shape;576;p60"/>
          <p:cNvSpPr txBox="1"/>
          <p:nvPr/>
        </p:nvSpPr>
        <p:spPr>
          <a:xfrm>
            <a:off x="6487569" y="4892918"/>
            <a:ext cx="4022471" cy="348813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67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0.1       0.8           0.01  1e-5    2.3           1.8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7" name="Google Shape;577;p60"/>
          <p:cNvSpPr txBox="1"/>
          <p:nvPr/>
        </p:nvSpPr>
        <p:spPr>
          <a:xfrm>
            <a:off x="6803491" y="5658699"/>
            <a:ext cx="4022471" cy="348813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67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0.8        1e-2   1e-5    1.6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8" name="Google Shape;578;p60"/>
          <p:cNvSpPr txBox="1"/>
          <p:nvPr>
            <p:ph idx="12" type="sldNum"/>
          </p:nvPr>
        </p:nvSpPr>
        <p:spPr>
          <a:xfrm>
            <a:off x="10415352" y="6217625"/>
            <a:ext cx="16128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154</a:t>
            </a:r>
            <a:endParaRPr/>
          </a:p>
        </p:txBody>
      </p:sp>
      <p:graphicFrame>
        <p:nvGraphicFramePr>
          <p:cNvPr id="579" name="Google Shape;579;p60"/>
          <p:cNvGraphicFramePr/>
          <p:nvPr/>
        </p:nvGraphicFramePr>
        <p:xfrm>
          <a:off x="17425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{7605BA7A-3E15-4EE7-9963-05761346477F}</a:tableStyleId>
              </a:tblPr>
              <a:tblGrid>
                <a:gridCol w="1480425"/>
                <a:gridCol w="1608000"/>
                <a:gridCol w="1352825"/>
                <a:gridCol w="1480425"/>
                <a:gridCol w="1480425"/>
                <a:gridCol w="1480425"/>
                <a:gridCol w="1480425"/>
                <a:gridCol w="1480425"/>
              </a:tblGrid>
              <a:tr h="414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Terminology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Connections to other research areas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Common NLP problems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/>
                        <a:t>Pre-processing</a:t>
                      </a:r>
                      <a:endParaRPr b="1"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Naïve methods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Sparse Representations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Dense Representations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Sub-word representations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61"/>
          <p:cNvSpPr txBox="1"/>
          <p:nvPr>
            <p:ph idx="4294967295"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/>
              <a:t>Relation between word frequencies</a:t>
            </a:r>
            <a:endParaRPr/>
          </a:p>
        </p:txBody>
      </p:sp>
      <p:graphicFrame>
        <p:nvGraphicFramePr>
          <p:cNvPr id="585" name="Google Shape;585;p61"/>
          <p:cNvGraphicFramePr/>
          <p:nvPr/>
        </p:nvGraphicFramePr>
        <p:xfrm>
          <a:off x="9184048" y="1356967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{78C3CB23-FD08-4D14-AD9D-C7B62281A63A}</a:tableStyleId>
              </a:tblPr>
              <a:tblGrid>
                <a:gridCol w="921075"/>
                <a:gridCol w="1018975"/>
              </a:tblGrid>
              <a:tr h="1891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1200"/>
                        <a:buFont typeface="Arial"/>
                        <a:buNone/>
                      </a:pPr>
                      <a:r>
                        <a:rPr b="1" i="0" lang="en-US" sz="120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word</a:t>
                      </a:r>
                      <a:endParaRPr sz="2400" u="none" cap="none" strike="noStrike"/>
                    </a:p>
                  </a:txBody>
                  <a:tcPr marT="6225" marB="0" marR="6225" marL="62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1200"/>
                        <a:buFont typeface="Calibri"/>
                        <a:buNone/>
                      </a:pPr>
                      <a:r>
                        <a:rPr b="1" lang="en-US" sz="1200" u="none" cap="none" strike="noStrike">
                          <a:solidFill>
                            <a:srgbClr val="FF0000"/>
                          </a:solidFill>
                        </a:rPr>
                        <a:t>freq</a:t>
                      </a:r>
                      <a:endParaRPr b="1" i="0" sz="1200" u="none" cap="none" strike="noStrik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225" marB="0" marR="6225" marL="6225" anchor="b"/>
                </a:tc>
              </a:tr>
              <a:tr h="1891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 u="none" cap="none" strike="noStrike"/>
                        <a:t>the</a:t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225" marB="0" marR="6225" marL="6225" anchor="b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 u="none" cap="none" strike="noStrike"/>
                        <a:t>25131726</a:t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225" marB="0" marR="6225" marL="6225" anchor="b"/>
                </a:tc>
              </a:tr>
              <a:tr h="1891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 u="none" cap="none" strike="noStrike"/>
                        <a:t>even</a:t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225" marB="0" marR="6225" marL="6225" anchor="b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 u="none" cap="none" strike="noStrike"/>
                        <a:t>415055</a:t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225" marB="0" marR="6225" marL="6225" anchor="b"/>
                </a:tc>
              </a:tr>
              <a:tr h="1891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 u="none" cap="none" strike="noStrike"/>
                        <a:t>men</a:t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225" marB="0" marR="6225" marL="6225" anchor="b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 u="none" cap="none" strike="noStrike"/>
                        <a:t>177630</a:t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225" marB="0" marR="6225" marL="6225" anchor="b"/>
                </a:tc>
              </a:tr>
              <a:tr h="1891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 u="none" cap="none" strike="noStrike"/>
                        <a:t>least</a:t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225" marB="0" marR="6225" marL="6225" anchor="b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 u="none" cap="none" strike="noStrike"/>
                        <a:t>132652</a:t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225" marB="0" marR="6225" marL="6225" anchor="b"/>
                </a:tc>
              </a:tr>
              <a:tr h="1891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 u="none" cap="none" strike="noStrike"/>
                        <a:t>police</a:t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225" marB="0" marR="6225" marL="6225" anchor="b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 u="none" cap="none" strike="noStrike"/>
                        <a:t>99926</a:t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225" marB="0" marR="6225" marL="6225" anchor="b"/>
                </a:tc>
              </a:tr>
              <a:tr h="1891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 u="none" cap="none" strike="noStrike"/>
                        <a:t>quite</a:t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225" marB="0" marR="6225" marL="6225" anchor="b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 u="none" cap="none" strike="noStrike"/>
                        <a:t>79205</a:t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225" marB="0" marR="6225" marL="6225" anchor="b"/>
                </a:tc>
              </a:tr>
              <a:tr h="1891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 u="none" cap="none" strike="noStrike"/>
                        <a:t>include</a:t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225" marB="0" marR="6225" marL="6225" anchor="b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 u="none" cap="none" strike="noStrike"/>
                        <a:t>65764</a:t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225" marB="0" marR="6225" marL="6225" anchor="b"/>
                </a:tc>
              </a:tr>
              <a:tr h="2419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 u="none" cap="none" strike="noStrike"/>
                        <a:t>knowledge</a:t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225" marB="0" marR="6225" marL="6225" anchor="b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 u="none" cap="none" strike="noStrike"/>
                        <a:t>57974</a:t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225" marB="0" marR="6225" marL="6225" anchor="b"/>
                </a:tc>
              </a:tr>
              <a:tr h="1891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 u="none" cap="none" strike="noStrike"/>
                        <a:t>set</a:t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225" marB="0" marR="6225" marL="6225" anchor="b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 u="none" cap="none" strike="noStrike"/>
                        <a:t>50862</a:t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225" marB="0" marR="6225" marL="6225" anchor="b"/>
                </a:tc>
              </a:tr>
              <a:tr h="1891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 u="none" cap="none" strike="noStrike"/>
                        <a:t>doctor</a:t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225" marB="0" marR="6225" marL="6225" anchor="b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 u="none" cap="none" strike="noStrike"/>
                        <a:t>46091</a:t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225" marB="0" marR="6225" marL="6225" anchor="b"/>
                </a:tc>
              </a:tr>
              <a:tr h="1891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 u="none" cap="none" strike="noStrike"/>
                        <a:t>build</a:t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225" marB="0" marR="6225" marL="6225" anchor="b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 u="none" cap="none" strike="noStrike"/>
                        <a:t>41890</a:t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225" marB="0" marR="6225" marL="6225" anchor="b"/>
                </a:tc>
              </a:tr>
              <a:tr h="1891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 u="none" cap="none" strike="noStrike"/>
                        <a:t>surface</a:t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225" marB="0" marR="6225" marL="6225" anchor="b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 u="none" cap="none" strike="noStrike"/>
                        <a:t>38928</a:t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225" marB="0" marR="6225" marL="6225" anchor="b"/>
                </a:tc>
              </a:tr>
              <a:tr h="1891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 u="none" cap="none" strike="noStrike"/>
                        <a:t>less</a:t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225" marB="0" marR="6225" marL="6225" anchor="b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 u="none" cap="none" strike="noStrike"/>
                        <a:t>36016</a:t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225" marB="0" marR="6225" marL="6225" anchor="b"/>
                </a:tc>
              </a:tr>
              <a:tr h="1891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 u="none" cap="none" strike="noStrike"/>
                        <a:t>soldiers</a:t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225" marB="0" marR="6225" marL="6225" anchor="b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 u="none" cap="none" strike="noStrike"/>
                        <a:t>33270</a:t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225" marB="0" marR="6225" marL="6225" anchor="b"/>
                </a:tc>
              </a:tr>
              <a:tr h="1891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 u="none" cap="none" strike="noStrike"/>
                        <a:t>na</a:t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225" marB="0" marR="6225" marL="6225" anchor="b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 u="none" cap="none" strike="noStrike"/>
                        <a:t>31026</a:t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225" marB="0" marR="6225" marL="6225" anchor="b"/>
                </a:tc>
              </a:tr>
              <a:tr h="1891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 u="none" cap="none" strike="noStrike"/>
                        <a:t>united</a:t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225" marB="0" marR="6225" marL="6225" anchor="b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 u="none" cap="none" strike="noStrike"/>
                        <a:t>29102</a:t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225" marB="0" marR="6225" marL="6225" anchor="b"/>
                </a:tc>
              </a:tr>
              <a:tr h="1891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 u="none" cap="none" strike="noStrike"/>
                        <a:t>runs</a:t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225" marB="0" marR="6225" marL="6225" anchor="b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 u="none" cap="none" strike="noStrike"/>
                        <a:t>27499</a:t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225" marB="0" marR="6225" marL="6225" anchor="b"/>
                </a:tc>
              </a:tr>
              <a:tr h="1891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 u="none" cap="none" strike="noStrike"/>
                        <a:t>farm</a:t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225" marB="0" marR="6225" marL="6225" anchor="b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 u="none" cap="none" strike="noStrike"/>
                        <a:t>26032</a:t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225" marB="0" marR="6225" marL="6225" anchor="b"/>
                </a:tc>
              </a:tr>
              <a:tr h="1891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 u="none" cap="none" strike="noStrike"/>
                        <a:t>thin</a:t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225" marB="0" marR="6225" marL="6225" anchor="b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 u="none" cap="none" strike="noStrike"/>
                        <a:t>24418</a:t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225" marB="0" marR="6225" marL="6225" anchor="b"/>
                </a:tc>
              </a:tr>
              <a:tr h="1891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 u="none" cap="none" strike="noStrike"/>
                        <a:t>views</a:t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225" marB="0" marR="6225" marL="6225" anchor="b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 u="none" cap="none" strike="noStrike"/>
                        <a:t>23085</a:t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225" marB="0" marR="6225" marL="6225" anchor="b"/>
                </a:tc>
              </a:tr>
              <a:tr h="1891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 u="none" cap="none" strike="noStrike"/>
                        <a:t>essential</a:t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225" marB="0" marR="6225" marL="6225" anchor="b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 u="none" cap="none" strike="noStrike"/>
                        <a:t>21803</a:t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225" marB="0" marR="6225" marL="6225" anchor="b"/>
                </a:tc>
              </a:tr>
              <a:tr h="1891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 u="none" cap="none" strike="noStrike"/>
                        <a:t>upper</a:t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225" marB="0" marR="6225" marL="6225" anchor="b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 u="none" cap="none" strike="noStrike"/>
                        <a:t>20742</a:t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225" marB="0" marR="6225" marL="6225" anchor="b"/>
                </a:tc>
              </a:tr>
              <a:tr h="1891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 u="none" cap="none" strike="noStrike"/>
                        <a:t>earlier</a:t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225" marB="0" marR="6225" marL="6225" anchor="b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 u="none" cap="none" strike="noStrike"/>
                        <a:t>19735</a:t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225" marB="0" marR="6225" marL="6225" anchor="b"/>
                </a:tc>
              </a:tr>
              <a:tr h="1891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 u="none" cap="none" strike="noStrike"/>
                        <a:t>waste</a:t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225" marB="0" marR="6225" marL="6225" anchor="b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 u="none" cap="none" strike="noStrike"/>
                        <a:t>18753</a:t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225" marB="0" marR="6225" marL="6225" anchor="b"/>
                </a:tc>
              </a:tr>
              <a:tr h="1891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 u="none" cap="none" strike="noStrike"/>
                        <a:t>caused</a:t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225" marB="0" marR="6225" marL="6225" anchor="b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 u="none" cap="none" strike="noStrike"/>
                        <a:t>17794</a:t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225" marB="0" marR="6225" marL="6225" anchor="b"/>
                </a:tc>
              </a:tr>
              <a:tr h="2419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 u="none" cap="none" strike="noStrike"/>
                        <a:t>hat</a:t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225" marB="0" marR="6225" marL="6225" anchor="b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 u="none" cap="none" strike="noStrike"/>
                        <a:t>16255</a:t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225" marB="0" marR="6225" marL="6225" anchor="b"/>
                </a:tc>
              </a:tr>
              <a:tr h="1891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 u="none" cap="none" strike="noStrike"/>
                        <a:t>bike</a:t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225" marB="0" marR="6225" marL="6225" anchor="b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 u="none" cap="none" strike="noStrike"/>
                        <a:t>15603</a:t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225" marB="0" marR="6225" marL="6225" anchor="b"/>
                </a:tc>
              </a:tr>
              <a:tr h="1891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1200" u="none" cap="none" strike="noStrike"/>
                        <a:t>indians</a:t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225" marB="0" marR="6225" marL="6225" anchor="b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 u="none" cap="none" strike="noStrike"/>
                        <a:t>14987</a:t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225" marB="0" marR="6225" marL="6225" anchor="b"/>
                </a:tc>
              </a:tr>
              <a:tr h="1891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225" marB="0" marR="6225" marL="6225" anchor="b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225" marB="0" marR="6225" marL="6225" anchor="b"/>
                </a:tc>
              </a:tr>
              <a:tr h="1891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 u="none" cap="none" strike="noStrike"/>
                        <a:t>devices</a:t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225" marB="0" marR="6225" marL="6225" anchor="b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 u="none" cap="none" strike="noStrike"/>
                        <a:t>14373</a:t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225" marB="0" marR="6225" marL="6225" anchor="b"/>
                </a:tc>
              </a:tr>
              <a:tr h="1891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 u="none" cap="none" strike="noStrike"/>
                        <a:t>sounds</a:t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225" marB="0" marR="6225" marL="6225" anchor="b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 u="none" cap="none" strike="noStrike"/>
                        <a:t>13867</a:t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225" marB="0" marR="6225" marL="6225" anchor="b"/>
                </a:tc>
              </a:tr>
              <a:tr h="1891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 u="none" cap="none" strike="noStrike"/>
                        <a:t>draft</a:t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225" marB="0" marR="6225" marL="6225" anchor="b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 u="none" cap="none" strike="noStrike"/>
                        <a:t>13251</a:t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225" marB="0" marR="6225" marL="6225" anchor="b"/>
                </a:tc>
              </a:tr>
              <a:tr h="1891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 u="none" cap="none" strike="noStrike"/>
                        <a:t>exists</a:t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225" marB="0" marR="6225" marL="6225" anchor="b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 u="none" cap="none" strike="noStrike"/>
                        <a:t>12834</a:t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225" marB="0" marR="6225" marL="6225" anchor="b"/>
                </a:tc>
              </a:tr>
              <a:tr h="1891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 u="none" cap="none" strike="noStrike"/>
                        <a:t>married</a:t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225" marB="0" marR="6225" marL="6225" anchor="b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 u="none" cap="none" strike="noStrike"/>
                        <a:t>12343</a:t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225" marB="0" marR="6225" marL="6225" anchor="b"/>
                </a:tc>
              </a:tr>
            </a:tbl>
          </a:graphicData>
        </a:graphic>
      </p:graphicFrame>
      <p:sp>
        <p:nvSpPr>
          <p:cNvPr id="586" name="Google Shape;586;p61"/>
          <p:cNvSpPr txBox="1"/>
          <p:nvPr/>
        </p:nvSpPr>
        <p:spPr>
          <a:xfrm>
            <a:off x="5033075" y="2723102"/>
            <a:ext cx="3978600" cy="18045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Take a look at words and their frequencies from iWeb corpus.</a:t>
            </a: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Now guess! Wha</a:t>
            </a:r>
            <a:r>
              <a:rPr b="1" lang="en-US" sz="1867"/>
              <a:t>t function family best fits the</a:t>
            </a:r>
            <a:r>
              <a:rPr b="1" lang="en-US"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relation between word frequencies? 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7" name="Google Shape;587;p61"/>
          <p:cNvSpPr txBox="1"/>
          <p:nvPr>
            <p:ph idx="12" type="sldNum"/>
          </p:nvPr>
        </p:nvSpPr>
        <p:spPr>
          <a:xfrm>
            <a:off x="10415352" y="6217625"/>
            <a:ext cx="16128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154</a:t>
            </a:r>
            <a:endParaRPr/>
          </a:p>
        </p:txBody>
      </p:sp>
      <p:graphicFrame>
        <p:nvGraphicFramePr>
          <p:cNvPr id="588" name="Google Shape;588;p61"/>
          <p:cNvGraphicFramePr/>
          <p:nvPr/>
        </p:nvGraphicFramePr>
        <p:xfrm>
          <a:off x="17425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{7605BA7A-3E15-4EE7-9963-05761346477F}</a:tableStyleId>
              </a:tblPr>
              <a:tblGrid>
                <a:gridCol w="1480425"/>
                <a:gridCol w="1608000"/>
                <a:gridCol w="1352825"/>
                <a:gridCol w="1480425"/>
                <a:gridCol w="1480425"/>
                <a:gridCol w="1480425"/>
                <a:gridCol w="1480425"/>
                <a:gridCol w="1480425"/>
              </a:tblGrid>
              <a:tr h="414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Terminology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Connections to other research areas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Common NLP problems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/>
                        <a:t>Pre-processing</a:t>
                      </a:r>
                      <a:endParaRPr b="1"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Naïve methods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Sparse Representations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Dense Representations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Sub-word representations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" name="Google Shape;593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92925" y="1247325"/>
            <a:ext cx="6829650" cy="5122252"/>
          </a:xfrm>
          <a:prstGeom prst="rect">
            <a:avLst/>
          </a:prstGeom>
          <a:noFill/>
          <a:ln>
            <a:noFill/>
          </a:ln>
        </p:spPr>
      </p:pic>
      <p:sp>
        <p:nvSpPr>
          <p:cNvPr id="594" name="Google Shape;594;p62"/>
          <p:cNvSpPr txBox="1"/>
          <p:nvPr>
            <p:ph idx="4294967295"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/>
              <a:t>Zipf’s Law</a:t>
            </a:r>
            <a:endParaRPr/>
          </a:p>
        </p:txBody>
      </p:sp>
      <p:sp>
        <p:nvSpPr>
          <p:cNvPr id="595" name="Google Shape;595;p62"/>
          <p:cNvSpPr txBox="1"/>
          <p:nvPr>
            <p:ph idx="12" type="sldNum"/>
          </p:nvPr>
        </p:nvSpPr>
        <p:spPr>
          <a:xfrm>
            <a:off x="10415352" y="6217625"/>
            <a:ext cx="16128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154</a:t>
            </a:r>
            <a:endParaRPr/>
          </a:p>
        </p:txBody>
      </p:sp>
      <p:sp>
        <p:nvSpPr>
          <p:cNvPr id="596" name="Google Shape;596;p62"/>
          <p:cNvSpPr txBox="1"/>
          <p:nvPr/>
        </p:nvSpPr>
        <p:spPr>
          <a:xfrm>
            <a:off x="285875" y="1869525"/>
            <a:ext cx="46398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Word frequency is approximately inve</a:t>
            </a:r>
            <a:r>
              <a:rPr lang="en-US" sz="2000"/>
              <a:t>rsely proportional to its rank.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Frequency </a:t>
            </a:r>
            <a:r>
              <a:rPr b="1" i="1" lang="en-US" sz="2000"/>
              <a:t>f</a:t>
            </a:r>
            <a:r>
              <a:rPr lang="en-US" sz="2000"/>
              <a:t> of </a:t>
            </a:r>
            <a:r>
              <a:rPr b="1" i="1" lang="en-US" sz="2000"/>
              <a:t>k</a:t>
            </a:r>
            <a:r>
              <a:rPr lang="en-US" sz="2000"/>
              <a:t>-th most common word </a:t>
            </a:r>
            <a:r>
              <a:rPr b="1" lang="en-US" sz="2000"/>
              <a:t>w</a:t>
            </a:r>
            <a:r>
              <a:rPr lang="en-US" sz="2000"/>
              <a:t> is </a:t>
            </a:r>
            <a:endParaRPr sz="2000"/>
          </a:p>
        </p:txBody>
      </p:sp>
      <p:pic>
        <p:nvPicPr>
          <p:cNvPr descr="&lt;math xmlns=&quot;http://www.w3.org/1998/Math/MathML&quot;&gt;&lt;mi&gt;f&lt;/mi&gt;&lt;mfenced&gt;&lt;msub&gt;&lt;mi&gt;w&lt;/mi&gt;&lt;mi&gt;n&lt;/mi&gt;&lt;/msub&gt;&lt;/mfenced&gt;&lt;mo&gt;&amp;#x221D;&lt;/mo&gt;&lt;mfrac&gt;&lt;mn&gt;1&lt;/mn&gt;&lt;msup&gt;&lt;mi&gt;k&lt;/mi&gt;&lt;mi&gt;s&lt;/mi&gt;&lt;/msup&gt;&lt;/mfrac&gt;&lt;/math&gt;" id="597" name="Google Shape;597;p62" title="f open parentheses w subscript n close parentheses proportional to 1 over k to the power of s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88001" y="4092150"/>
            <a:ext cx="2574369" cy="999887"/>
          </a:xfrm>
          <a:prstGeom prst="rect">
            <a:avLst/>
          </a:prstGeom>
          <a:noFill/>
          <a:ln>
            <a:noFill/>
          </a:ln>
        </p:spPr>
      </p:pic>
      <p:sp>
        <p:nvSpPr>
          <p:cNvPr id="598" name="Google Shape;598;p62"/>
          <p:cNvSpPr txBox="1"/>
          <p:nvPr/>
        </p:nvSpPr>
        <p:spPr>
          <a:xfrm>
            <a:off x="6261100" y="1356875"/>
            <a:ext cx="5209200" cy="40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Zipf’s law in 30 languages of Wikipedia (source: Wikipedia)</a:t>
            </a:r>
            <a:endParaRPr/>
          </a:p>
        </p:txBody>
      </p:sp>
      <p:graphicFrame>
        <p:nvGraphicFramePr>
          <p:cNvPr id="599" name="Google Shape;599;p62"/>
          <p:cNvGraphicFramePr/>
          <p:nvPr/>
        </p:nvGraphicFramePr>
        <p:xfrm>
          <a:off x="17425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{7605BA7A-3E15-4EE7-9963-05761346477F}</a:tableStyleId>
              </a:tblPr>
              <a:tblGrid>
                <a:gridCol w="1480425"/>
                <a:gridCol w="1608000"/>
                <a:gridCol w="1352825"/>
                <a:gridCol w="1480425"/>
                <a:gridCol w="1480425"/>
                <a:gridCol w="1480425"/>
                <a:gridCol w="1480425"/>
                <a:gridCol w="1480425"/>
              </a:tblGrid>
              <a:tr h="414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Terminology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Connections to other research areas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Common NLP problems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/>
                        <a:t>Pre-processing</a:t>
                      </a:r>
                      <a:endParaRPr b="1"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Naïve methods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Sparse Representations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Dense Representations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Sub-word representations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8"/>
          <p:cNvSpPr txBox="1"/>
          <p:nvPr>
            <p:ph idx="4294967295"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/>
              <a:t>Common Terminology in NLP</a:t>
            </a:r>
            <a:endParaRPr/>
          </a:p>
        </p:txBody>
      </p:sp>
      <p:sp>
        <p:nvSpPr>
          <p:cNvPr id="122" name="Google Shape;122;p18"/>
          <p:cNvSpPr txBox="1"/>
          <p:nvPr>
            <p:ph idx="12" type="sldNum"/>
          </p:nvPr>
        </p:nvSpPr>
        <p:spPr>
          <a:xfrm>
            <a:off x="10415352" y="6217625"/>
            <a:ext cx="16128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154</a:t>
            </a:r>
            <a:endParaRPr/>
          </a:p>
        </p:txBody>
      </p:sp>
      <p:sp>
        <p:nvSpPr>
          <p:cNvPr id="123" name="Google Shape;123;p18"/>
          <p:cNvSpPr txBox="1"/>
          <p:nvPr/>
        </p:nvSpPr>
        <p:spPr>
          <a:xfrm>
            <a:off x="873425" y="1570100"/>
            <a:ext cx="6049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18"/>
          <p:cNvSpPr txBox="1"/>
          <p:nvPr>
            <p:ph idx="4294967295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Char char="•"/>
            </a:pPr>
            <a:r>
              <a:rPr b="1" lang="en-US" sz="2300"/>
              <a:t>Token</a:t>
            </a:r>
            <a:r>
              <a:rPr lang="en-US" sz="2300"/>
              <a:t> — unit of text, text is sequence of tokens</a:t>
            </a:r>
            <a:endParaRPr sz="2300"/>
          </a:p>
        </p:txBody>
      </p:sp>
      <p:graphicFrame>
        <p:nvGraphicFramePr>
          <p:cNvPr id="125" name="Google Shape;125;p18"/>
          <p:cNvGraphicFramePr/>
          <p:nvPr/>
        </p:nvGraphicFramePr>
        <p:xfrm>
          <a:off x="17425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{7605BA7A-3E15-4EE7-9963-05761346477F}</a:tableStyleId>
              </a:tblPr>
              <a:tblGrid>
                <a:gridCol w="1480425"/>
                <a:gridCol w="1608000"/>
                <a:gridCol w="1352825"/>
                <a:gridCol w="1480425"/>
                <a:gridCol w="1480425"/>
                <a:gridCol w="1480425"/>
                <a:gridCol w="1480425"/>
                <a:gridCol w="1480425"/>
              </a:tblGrid>
              <a:tr h="414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/>
                        <a:t>Terminology</a:t>
                      </a:r>
                      <a:endParaRPr b="1" sz="1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Connections to other research areas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Common NLP problems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Pre-processing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Naïve methods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Sparse Representations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Dense Representations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Sub-word representations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" name="Google Shape;604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92925" y="1247325"/>
            <a:ext cx="6829650" cy="5122252"/>
          </a:xfrm>
          <a:prstGeom prst="rect">
            <a:avLst/>
          </a:prstGeom>
          <a:noFill/>
          <a:ln>
            <a:noFill/>
          </a:ln>
        </p:spPr>
      </p:pic>
      <p:sp>
        <p:nvSpPr>
          <p:cNvPr id="605" name="Google Shape;605;p63"/>
          <p:cNvSpPr txBox="1"/>
          <p:nvPr>
            <p:ph idx="4294967295"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/>
              <a:t>Zipf’s Law</a:t>
            </a:r>
            <a:endParaRPr/>
          </a:p>
        </p:txBody>
      </p:sp>
      <p:sp>
        <p:nvSpPr>
          <p:cNvPr id="606" name="Google Shape;606;p63"/>
          <p:cNvSpPr txBox="1"/>
          <p:nvPr>
            <p:ph idx="12" type="sldNum"/>
          </p:nvPr>
        </p:nvSpPr>
        <p:spPr>
          <a:xfrm>
            <a:off x="10415352" y="6217625"/>
            <a:ext cx="16128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154</a:t>
            </a:r>
            <a:endParaRPr/>
          </a:p>
        </p:txBody>
      </p:sp>
      <p:sp>
        <p:nvSpPr>
          <p:cNvPr id="607" name="Google Shape;607;p63"/>
          <p:cNvSpPr txBox="1"/>
          <p:nvPr/>
        </p:nvSpPr>
        <p:spPr>
          <a:xfrm>
            <a:off x="285875" y="1869525"/>
            <a:ext cx="46398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Word frequency is approximately inversely proportional to its rank.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Frequency </a:t>
            </a:r>
            <a:r>
              <a:rPr b="1" i="1" lang="en-US" sz="2000"/>
              <a:t>f</a:t>
            </a:r>
            <a:r>
              <a:rPr lang="en-US" sz="2000"/>
              <a:t> of </a:t>
            </a:r>
            <a:r>
              <a:rPr b="1" i="1" lang="en-US" sz="2000"/>
              <a:t>k</a:t>
            </a:r>
            <a:r>
              <a:rPr lang="en-US" sz="2000"/>
              <a:t>-th most common word </a:t>
            </a:r>
            <a:r>
              <a:rPr b="1" lang="en-US" sz="2000"/>
              <a:t>w</a:t>
            </a:r>
            <a:r>
              <a:rPr lang="en-US" sz="2000"/>
              <a:t> is </a:t>
            </a:r>
            <a:endParaRPr sz="2000"/>
          </a:p>
        </p:txBody>
      </p:sp>
      <p:pic>
        <p:nvPicPr>
          <p:cNvPr descr="&lt;math xmlns=&quot;http://www.w3.org/1998/Math/MathML&quot;&gt;&lt;mi&gt;f&lt;/mi&gt;&lt;mfenced&gt;&lt;msub&gt;&lt;mi&gt;w&lt;/mi&gt;&lt;mi&gt;n&lt;/mi&gt;&lt;/msub&gt;&lt;/mfenced&gt;&lt;mo&gt;&amp;#x221D;&lt;/mo&gt;&lt;mfrac&gt;&lt;mn&gt;1&lt;/mn&gt;&lt;msup&gt;&lt;mi&gt;k&lt;/mi&gt;&lt;mi&gt;s&lt;/mi&gt;&lt;/msup&gt;&lt;/mfrac&gt;&lt;/math&gt;" id="608" name="Google Shape;608;p63" title="f open parentheses w subscript n close parentheses proportional to 1 over k to the power of s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88001" y="4092150"/>
            <a:ext cx="2574369" cy="99988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09" name="Google Shape;609;p63"/>
          <p:cNvCxnSpPr/>
          <p:nvPr/>
        </p:nvCxnSpPr>
        <p:spPr>
          <a:xfrm rot="10800000">
            <a:off x="3530600" y="4920400"/>
            <a:ext cx="336000" cy="325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10" name="Google Shape;610;p63"/>
          <p:cNvSpPr txBox="1"/>
          <p:nvPr/>
        </p:nvSpPr>
        <p:spPr>
          <a:xfrm>
            <a:off x="2952925" y="5319425"/>
            <a:ext cx="6049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999999"/>
                </a:solidFill>
              </a:rPr>
              <a:t>language dependent parameter</a:t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611" name="Google Shape;611;p63"/>
          <p:cNvSpPr txBox="1"/>
          <p:nvPr/>
        </p:nvSpPr>
        <p:spPr>
          <a:xfrm>
            <a:off x="191350" y="6369575"/>
            <a:ext cx="5786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100">
                <a:solidFill>
                  <a:schemeClr val="dk1"/>
                </a:solidFill>
              </a:rPr>
              <a:t>Zipf GK (1949). Human Behavior and the Principle of Least Effort. Cambridge, Massachusetts: Addison-Wesley.</a:t>
            </a:r>
            <a:endParaRPr i="1"/>
          </a:p>
        </p:txBody>
      </p:sp>
      <p:sp>
        <p:nvSpPr>
          <p:cNvPr id="612" name="Google Shape;612;p63"/>
          <p:cNvSpPr txBox="1"/>
          <p:nvPr/>
        </p:nvSpPr>
        <p:spPr>
          <a:xfrm>
            <a:off x="6261100" y="1356875"/>
            <a:ext cx="5209200" cy="40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Zipf’s law in 30 languages of Wikipedia (source: Wikipedia)</a:t>
            </a:r>
            <a:endParaRPr/>
          </a:p>
        </p:txBody>
      </p:sp>
      <p:graphicFrame>
        <p:nvGraphicFramePr>
          <p:cNvPr id="613" name="Google Shape;613;p63"/>
          <p:cNvGraphicFramePr/>
          <p:nvPr/>
        </p:nvGraphicFramePr>
        <p:xfrm>
          <a:off x="17425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{7605BA7A-3E15-4EE7-9963-05761346477F}</a:tableStyleId>
              </a:tblPr>
              <a:tblGrid>
                <a:gridCol w="1480425"/>
                <a:gridCol w="1608000"/>
                <a:gridCol w="1352825"/>
                <a:gridCol w="1480425"/>
                <a:gridCol w="1480425"/>
                <a:gridCol w="1480425"/>
                <a:gridCol w="1480425"/>
                <a:gridCol w="1480425"/>
              </a:tblGrid>
              <a:tr h="414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Terminology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Connections to other research areas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Common NLP problems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/>
                        <a:t>Pre-processing</a:t>
                      </a:r>
                      <a:endParaRPr b="1"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Naïve methods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Sparse Representations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Dense Representations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Sub-word representations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64"/>
          <p:cNvSpPr txBox="1"/>
          <p:nvPr>
            <p:ph idx="4294967295"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/>
              <a:t>Takeaways</a:t>
            </a:r>
            <a:endParaRPr/>
          </a:p>
        </p:txBody>
      </p:sp>
      <p:sp>
        <p:nvSpPr>
          <p:cNvPr id="619" name="Google Shape;619;p64"/>
          <p:cNvSpPr txBox="1"/>
          <p:nvPr/>
        </p:nvSpPr>
        <p:spPr>
          <a:xfrm>
            <a:off x="415600" y="1764300"/>
            <a:ext cx="10256400" cy="3198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518572" lvl="0" marL="609584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Calibri"/>
              <a:buAutoNum type="arabicPeriod"/>
            </a:pPr>
            <a:r>
              <a:rPr lang="en-US" sz="2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Dealing with human language is often linked </a:t>
            </a:r>
            <a:r>
              <a:rPr lang="en-US" sz="2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with other disciplines (speech, vision)</a:t>
            </a:r>
            <a:r>
              <a:rPr lang="en-US" sz="2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2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18573" lvl="0" marL="609585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Calibri"/>
              <a:buAutoNum type="arabicPeriod"/>
            </a:pPr>
            <a:r>
              <a:rPr lang="en-US" sz="2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large amount of human work can be framed as NLP problems and solved automatically via statistical models!</a:t>
            </a:r>
            <a:endParaRPr sz="2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18573" lvl="0" marL="609585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Calibri"/>
              <a:buAutoNum type="arabicPeriod"/>
            </a:pPr>
            <a:r>
              <a:rPr lang="en-US" sz="2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Distribution over word frequencies in human language seems to follow polynomial function.</a:t>
            </a:r>
            <a:endParaRPr sz="2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0" name="Google Shape;620;p64"/>
          <p:cNvSpPr txBox="1"/>
          <p:nvPr>
            <p:ph idx="12" type="sldNum"/>
          </p:nvPr>
        </p:nvSpPr>
        <p:spPr>
          <a:xfrm>
            <a:off x="10415352" y="6217625"/>
            <a:ext cx="16128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154</a:t>
            </a:r>
            <a:endParaRPr/>
          </a:p>
        </p:txBody>
      </p:sp>
      <p:sp>
        <p:nvSpPr>
          <p:cNvPr id="621" name="Google Shape;621;p64"/>
          <p:cNvSpPr txBox="1"/>
          <p:nvPr>
            <p:ph idx="4294967295" type="title"/>
          </p:nvPr>
        </p:nvSpPr>
        <p:spPr>
          <a:xfrm>
            <a:off x="3782575" y="4962300"/>
            <a:ext cx="3633900" cy="7635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>
                <a:solidFill>
                  <a:srgbClr val="6AA84F"/>
                </a:solidFill>
              </a:rPr>
              <a:t>Questions</a:t>
            </a:r>
            <a:r>
              <a:rPr lang="en-US"/>
              <a:t>?</a:t>
            </a:r>
            <a:endParaRPr/>
          </a:p>
        </p:txBody>
      </p:sp>
      <p:graphicFrame>
        <p:nvGraphicFramePr>
          <p:cNvPr id="622" name="Google Shape;622;p64"/>
          <p:cNvGraphicFramePr/>
          <p:nvPr/>
        </p:nvGraphicFramePr>
        <p:xfrm>
          <a:off x="17425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{7605BA7A-3E15-4EE7-9963-05761346477F}</a:tableStyleId>
              </a:tblPr>
              <a:tblGrid>
                <a:gridCol w="1480425"/>
                <a:gridCol w="1608000"/>
                <a:gridCol w="1352825"/>
                <a:gridCol w="1480425"/>
                <a:gridCol w="1480425"/>
                <a:gridCol w="1480425"/>
                <a:gridCol w="1480425"/>
                <a:gridCol w="1480425"/>
              </a:tblGrid>
              <a:tr h="414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Terminology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Connections to other research areas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Common NLP problems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Pre-processing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Naïve methods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Sparse Representations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Dense Representations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Sub-word representations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623" name="Google Shape;623;p64"/>
          <p:cNvSpPr txBox="1"/>
          <p:nvPr/>
        </p:nvSpPr>
        <p:spPr>
          <a:xfrm>
            <a:off x="1112675" y="531675"/>
            <a:ext cx="7107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accent6"/>
                </a:solidFill>
              </a:rPr>
              <a:t>INTRODUCTION IS </a:t>
            </a:r>
            <a:r>
              <a:rPr b="1" lang="en-US" sz="1800">
                <a:solidFill>
                  <a:schemeClr val="accent6"/>
                </a:solidFill>
              </a:rPr>
              <a:t>DONE!</a:t>
            </a:r>
            <a:endParaRPr b="1" sz="1800">
              <a:solidFill>
                <a:schemeClr val="accent6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65"/>
          <p:cNvSpPr txBox="1"/>
          <p:nvPr>
            <p:ph idx="4294967295"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/>
              <a:t>Language Representation</a:t>
            </a:r>
            <a:endParaRPr/>
          </a:p>
        </p:txBody>
      </p:sp>
      <p:sp>
        <p:nvSpPr>
          <p:cNvPr id="629" name="Google Shape;629;p65"/>
          <p:cNvSpPr txBox="1"/>
          <p:nvPr>
            <p:ph idx="4294967295" type="body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457188" lvl="0" marL="609585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/>
              <a:t>Statistical model needs to work with continuous numerical representation of words or documents, but </a:t>
            </a:r>
            <a:r>
              <a:rPr b="1" lang="en-US"/>
              <a:t>words are discrete</a:t>
            </a:r>
            <a:endParaRPr/>
          </a:p>
          <a:p>
            <a:pPr indent="-457188" lvl="0" marL="609585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/>
              <a:t>For instance, what is between word </a:t>
            </a:r>
            <a:r>
              <a:rPr b="1" lang="en-US"/>
              <a:t>job</a:t>
            </a:r>
            <a:r>
              <a:rPr lang="en-US"/>
              <a:t> and word </a:t>
            </a:r>
            <a:r>
              <a:rPr b="1" lang="en-US"/>
              <a:t>princess</a:t>
            </a:r>
            <a:r>
              <a:rPr lang="en-US"/>
              <a:t>?</a:t>
            </a:r>
            <a:endParaRPr/>
          </a:p>
        </p:txBody>
      </p:sp>
      <p:pic>
        <p:nvPicPr>
          <p:cNvPr id="630" name="Google Shape;630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46933" y="3726934"/>
            <a:ext cx="5286667" cy="2364900"/>
          </a:xfrm>
          <a:prstGeom prst="rect">
            <a:avLst/>
          </a:prstGeom>
          <a:noFill/>
          <a:ln>
            <a:noFill/>
          </a:ln>
        </p:spPr>
      </p:pic>
      <p:sp>
        <p:nvSpPr>
          <p:cNvPr id="631" name="Google Shape;631;p65"/>
          <p:cNvSpPr txBox="1"/>
          <p:nvPr>
            <p:ph idx="12" type="sldNum"/>
          </p:nvPr>
        </p:nvSpPr>
        <p:spPr>
          <a:xfrm>
            <a:off x="10415352" y="6217625"/>
            <a:ext cx="16128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154</a:t>
            </a:r>
            <a:endParaRPr/>
          </a:p>
        </p:txBody>
      </p:sp>
      <p:graphicFrame>
        <p:nvGraphicFramePr>
          <p:cNvPr id="632" name="Google Shape;632;p65"/>
          <p:cNvGraphicFramePr/>
          <p:nvPr/>
        </p:nvGraphicFramePr>
        <p:xfrm>
          <a:off x="17425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{7605BA7A-3E15-4EE7-9963-05761346477F}</a:tableStyleId>
              </a:tblPr>
              <a:tblGrid>
                <a:gridCol w="1480425"/>
                <a:gridCol w="1608000"/>
                <a:gridCol w="1352825"/>
                <a:gridCol w="1480425"/>
                <a:gridCol w="1480425"/>
                <a:gridCol w="1480425"/>
                <a:gridCol w="1480425"/>
                <a:gridCol w="1480425"/>
              </a:tblGrid>
              <a:tr h="414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Terminology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Connections to other research areas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Common NLP problems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Pre-processing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/>
                        <a:t>Naïve methods</a:t>
                      </a:r>
                      <a:endParaRPr b="1"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Sparse Representations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Dense Representations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Sub-word representations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66"/>
          <p:cNvSpPr txBox="1"/>
          <p:nvPr>
            <p:ph idx="4294967295"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/>
              <a:t>Language Representation: Idea n.1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638" name="Google Shape;638;p66"/>
          <p:cNvSpPr txBox="1"/>
          <p:nvPr>
            <p:ph idx="4294967295" type="body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457188" lvl="0" marL="609585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/>
              <a:t>We can try to evaluate various properties of each </a:t>
            </a:r>
            <a:r>
              <a:rPr b="1" lang="en-US"/>
              <a:t>word</a:t>
            </a:r>
            <a:endParaRPr/>
          </a:p>
          <a:p>
            <a:pPr indent="-423323" lvl="1" marL="121917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lang="en-US"/>
              <a:t>e.g. sweet-bitter, warm-cold, beautiful-ugly, meaningful-meaningless, brave-cowardly, bright-dark, ...</a:t>
            </a:r>
            <a:endParaRPr/>
          </a:p>
          <a:p>
            <a:pPr indent="-457188" lvl="0" marL="609585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/>
              <a:t>Then put these values into vector and voilá, we can now represent words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/>
          </a:p>
        </p:txBody>
      </p:sp>
      <p:sp>
        <p:nvSpPr>
          <p:cNvPr id="639" name="Google Shape;639;p66"/>
          <p:cNvSpPr txBox="1"/>
          <p:nvPr>
            <p:ph idx="12" type="sldNum"/>
          </p:nvPr>
        </p:nvSpPr>
        <p:spPr>
          <a:xfrm>
            <a:off x="10415352" y="6217625"/>
            <a:ext cx="16128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154</a:t>
            </a:r>
            <a:endParaRPr/>
          </a:p>
        </p:txBody>
      </p:sp>
      <p:graphicFrame>
        <p:nvGraphicFramePr>
          <p:cNvPr id="640" name="Google Shape;640;p66"/>
          <p:cNvGraphicFramePr/>
          <p:nvPr/>
        </p:nvGraphicFramePr>
        <p:xfrm>
          <a:off x="17425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{7605BA7A-3E15-4EE7-9963-05761346477F}</a:tableStyleId>
              </a:tblPr>
              <a:tblGrid>
                <a:gridCol w="1480425"/>
                <a:gridCol w="1608000"/>
                <a:gridCol w="1352825"/>
                <a:gridCol w="1480425"/>
                <a:gridCol w="1480425"/>
                <a:gridCol w="1480425"/>
                <a:gridCol w="1480425"/>
                <a:gridCol w="1480425"/>
              </a:tblGrid>
              <a:tr h="414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Terminology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Connections to other research areas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Common NLP problems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Pre-processing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/>
                        <a:t>Naïve methods</a:t>
                      </a:r>
                      <a:endParaRPr b="1"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Sparse Representations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Dense Representations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Sub-word representations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67"/>
          <p:cNvSpPr txBox="1"/>
          <p:nvPr>
            <p:ph idx="4294967295"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/>
              <a:t>Language Representation: Idea n.1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646" name="Google Shape;646;p67"/>
          <p:cNvSpPr txBox="1"/>
          <p:nvPr>
            <p:ph idx="4294967295" type="body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457188" lvl="0" marL="609585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/>
              <a:t>We can try to evaluate various properties of each </a:t>
            </a:r>
            <a:r>
              <a:rPr b="1" lang="en-US"/>
              <a:t>word</a:t>
            </a:r>
            <a:endParaRPr/>
          </a:p>
          <a:p>
            <a:pPr indent="-423323" lvl="1" marL="121917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lang="en-US"/>
              <a:t>e.g. sweet-bitter, warm-cold, beautiful-ugly, meaningful-meaningless, brave-cowardly, bright-dark, ...</a:t>
            </a:r>
            <a:endParaRPr/>
          </a:p>
          <a:p>
            <a:pPr indent="-457188" lvl="0" marL="609585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/>
              <a:t>Then put these values into vector and voilá, we can now represent words</a:t>
            </a:r>
            <a:endParaRPr/>
          </a:p>
          <a:p>
            <a:pPr indent="-495288" lvl="0" marL="609585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-US" sz="2400"/>
              <a:t>This is called </a:t>
            </a:r>
            <a:r>
              <a:rPr b="1" lang="en-US" sz="2400"/>
              <a:t>Semantic Differential</a:t>
            </a:r>
            <a:br>
              <a:rPr b="1" lang="en-US" sz="2400"/>
            </a:br>
            <a:r>
              <a:rPr lang="en-US" sz="2400"/>
              <a:t>(Osgood, 1964)</a:t>
            </a:r>
            <a:endParaRPr sz="2400"/>
          </a:p>
          <a:p>
            <a:pPr indent="-495288" lvl="0" marL="609585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Char char="●"/>
            </a:pPr>
            <a:r>
              <a:rPr lang="en-US" sz="2400">
                <a:solidFill>
                  <a:srgbClr val="FF0000"/>
                </a:solidFill>
              </a:rPr>
              <a:t>But this captures only predefined attributes!</a:t>
            </a:r>
            <a:endParaRPr sz="2400">
              <a:solidFill>
                <a:srgbClr val="FF0000"/>
              </a:solidFill>
            </a:endParaRPr>
          </a:p>
          <a:p>
            <a:pPr indent="-495288" lvl="0" marL="609585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Char char="●"/>
            </a:pPr>
            <a:r>
              <a:rPr lang="en-US" sz="2400">
                <a:solidFill>
                  <a:srgbClr val="FF0000"/>
                </a:solidFill>
              </a:rPr>
              <a:t>Annotation is subjective and very exhaustive!</a:t>
            </a:r>
            <a:endParaRPr sz="2400"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sz="2400"/>
          </a:p>
        </p:txBody>
      </p:sp>
      <p:sp>
        <p:nvSpPr>
          <p:cNvPr id="647" name="Google Shape;647;p67"/>
          <p:cNvSpPr txBox="1"/>
          <p:nvPr>
            <p:ph idx="12" type="sldNum"/>
          </p:nvPr>
        </p:nvSpPr>
        <p:spPr>
          <a:xfrm>
            <a:off x="10415352" y="6217625"/>
            <a:ext cx="16128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154</a:t>
            </a:r>
            <a:endParaRPr/>
          </a:p>
        </p:txBody>
      </p:sp>
      <p:graphicFrame>
        <p:nvGraphicFramePr>
          <p:cNvPr id="648" name="Google Shape;648;p67"/>
          <p:cNvGraphicFramePr/>
          <p:nvPr/>
        </p:nvGraphicFramePr>
        <p:xfrm>
          <a:off x="17425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{7605BA7A-3E15-4EE7-9963-05761346477F}</a:tableStyleId>
              </a:tblPr>
              <a:tblGrid>
                <a:gridCol w="1480425"/>
                <a:gridCol w="1608000"/>
                <a:gridCol w="1352825"/>
                <a:gridCol w="1480425"/>
                <a:gridCol w="1480425"/>
                <a:gridCol w="1480425"/>
                <a:gridCol w="1480425"/>
                <a:gridCol w="1480425"/>
              </a:tblGrid>
              <a:tr h="414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Terminology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Connections to other research areas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Common NLP problems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Pre-processing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Naïve methods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Sparse Representations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Dense Representations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Sub-word representations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pic>
        <p:nvPicPr>
          <p:cNvPr id="649" name="Google Shape;649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78750" y="1626575"/>
            <a:ext cx="5981700" cy="459105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50" name="Google Shape;650;p67"/>
          <p:cNvSpPr txBox="1"/>
          <p:nvPr/>
        </p:nvSpPr>
        <p:spPr>
          <a:xfrm>
            <a:off x="1654675" y="6342125"/>
            <a:ext cx="8663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Image source: https://methods.sagepub.com/reference/encyclopedia-of-survey-research-methods/n527.xml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68"/>
          <p:cNvSpPr txBox="1"/>
          <p:nvPr>
            <p:ph idx="4294967295"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/>
              <a:t>Language Representation: Idea n.2</a:t>
            </a:r>
            <a:endParaRPr/>
          </a:p>
        </p:txBody>
      </p:sp>
      <p:sp>
        <p:nvSpPr>
          <p:cNvPr id="656" name="Google Shape;656;p68"/>
          <p:cNvSpPr txBox="1"/>
          <p:nvPr>
            <p:ph idx="4294967295" type="body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457188" lvl="0" marL="609585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/>
              <a:t>Let’s take all the words in corpus (vocabulary)</a:t>
            </a:r>
            <a:endParaRPr/>
          </a:p>
          <a:p>
            <a:pPr indent="-457188" lvl="0" marL="609585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/>
              <a:t>Represent first word with number 1, second with number 2, …</a:t>
            </a:r>
            <a:endParaRPr/>
          </a:p>
        </p:txBody>
      </p:sp>
      <p:sp>
        <p:nvSpPr>
          <p:cNvPr id="657" name="Google Shape;657;p68"/>
          <p:cNvSpPr txBox="1"/>
          <p:nvPr>
            <p:ph idx="12" type="sldNum"/>
          </p:nvPr>
        </p:nvSpPr>
        <p:spPr>
          <a:xfrm>
            <a:off x="10415352" y="6217625"/>
            <a:ext cx="16128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154</a:t>
            </a:r>
            <a:endParaRPr/>
          </a:p>
        </p:txBody>
      </p:sp>
      <p:graphicFrame>
        <p:nvGraphicFramePr>
          <p:cNvPr id="658" name="Google Shape;658;p68"/>
          <p:cNvGraphicFramePr/>
          <p:nvPr/>
        </p:nvGraphicFramePr>
        <p:xfrm>
          <a:off x="17425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{7605BA7A-3E15-4EE7-9963-05761346477F}</a:tableStyleId>
              </a:tblPr>
              <a:tblGrid>
                <a:gridCol w="1480425"/>
                <a:gridCol w="1608000"/>
                <a:gridCol w="1352825"/>
                <a:gridCol w="1480425"/>
                <a:gridCol w="1480425"/>
                <a:gridCol w="1480425"/>
                <a:gridCol w="1480425"/>
                <a:gridCol w="1480425"/>
              </a:tblGrid>
              <a:tr h="414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Terminology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Connections to other research areas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Common NLP problems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Pre-processing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/>
                        <a:t>Naïve methods</a:t>
                      </a:r>
                      <a:endParaRPr b="1"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Sparse Representations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Dense Representations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Sub-word representations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69"/>
          <p:cNvSpPr txBox="1"/>
          <p:nvPr>
            <p:ph idx="4294967295"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/>
              <a:t>Language Representation: Idea n.2</a:t>
            </a:r>
            <a:endParaRPr/>
          </a:p>
        </p:txBody>
      </p:sp>
      <p:pic>
        <p:nvPicPr>
          <p:cNvPr id="664" name="Google Shape;664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21276" y="3126417"/>
            <a:ext cx="4681934" cy="2618800"/>
          </a:xfrm>
          <a:prstGeom prst="rect">
            <a:avLst/>
          </a:prstGeom>
          <a:noFill/>
          <a:ln>
            <a:noFill/>
          </a:ln>
        </p:spPr>
      </p:pic>
      <p:sp>
        <p:nvSpPr>
          <p:cNvPr id="665" name="Google Shape;665;p69"/>
          <p:cNvSpPr txBox="1"/>
          <p:nvPr>
            <p:ph idx="4294967295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457188" lvl="0" marL="609585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/>
              <a:t>Let’s take all the words in corpus (vocabulary)</a:t>
            </a:r>
            <a:endParaRPr/>
          </a:p>
          <a:p>
            <a:pPr indent="-457188" lvl="0" marL="609585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trike="sngStrike"/>
              <a:t>Represent first word with number 1, second with number 2, …</a:t>
            </a:r>
            <a:endParaRPr strike="sngStrike"/>
          </a:p>
          <a:p>
            <a:pPr indent="-457188" lvl="0" marL="609585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/>
              <a:t>Create a vector of size vocabulary. Put “</a:t>
            </a:r>
            <a:r>
              <a:rPr b="1" lang="en-US"/>
              <a:t>1</a:t>
            </a:r>
            <a:r>
              <a:rPr lang="en-US"/>
              <a:t>” for the position of the word in vector, “</a:t>
            </a:r>
            <a:r>
              <a:rPr b="1" lang="en-US"/>
              <a:t>0</a:t>
            </a:r>
            <a:r>
              <a:rPr lang="en-US"/>
              <a:t>” everywhere else</a:t>
            </a:r>
            <a:endParaRPr/>
          </a:p>
          <a:p>
            <a:pPr indent="-457188" lvl="0" marL="609585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/>
              <a:t>This is called </a:t>
            </a:r>
            <a:r>
              <a:rPr b="1" lang="en-US"/>
              <a:t>1-hot-encoding</a:t>
            </a:r>
            <a:endParaRPr/>
          </a:p>
        </p:txBody>
      </p:sp>
      <p:sp>
        <p:nvSpPr>
          <p:cNvPr id="666" name="Google Shape;666;p69"/>
          <p:cNvSpPr txBox="1"/>
          <p:nvPr/>
        </p:nvSpPr>
        <p:spPr>
          <a:xfrm>
            <a:off x="7956175" y="5881900"/>
            <a:ext cx="6858000" cy="335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3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source: Marco Bonzanini, 2017</a:t>
            </a:r>
            <a:endParaRPr sz="133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7" name="Google Shape;667;p69"/>
          <p:cNvSpPr txBox="1"/>
          <p:nvPr>
            <p:ph idx="12" type="sldNum"/>
          </p:nvPr>
        </p:nvSpPr>
        <p:spPr>
          <a:xfrm>
            <a:off x="10415352" y="6217625"/>
            <a:ext cx="16128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154</a:t>
            </a:r>
            <a:endParaRPr/>
          </a:p>
        </p:txBody>
      </p:sp>
      <p:graphicFrame>
        <p:nvGraphicFramePr>
          <p:cNvPr id="668" name="Google Shape;668;p69"/>
          <p:cNvGraphicFramePr/>
          <p:nvPr/>
        </p:nvGraphicFramePr>
        <p:xfrm>
          <a:off x="17425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{7605BA7A-3E15-4EE7-9963-05761346477F}</a:tableStyleId>
              </a:tblPr>
              <a:tblGrid>
                <a:gridCol w="1480425"/>
                <a:gridCol w="1608000"/>
                <a:gridCol w="1352825"/>
                <a:gridCol w="1480425"/>
                <a:gridCol w="1480425"/>
                <a:gridCol w="1480425"/>
                <a:gridCol w="1480425"/>
                <a:gridCol w="1480425"/>
              </a:tblGrid>
              <a:tr h="414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Terminology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Connections to other research areas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Common NLP problems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Pre-processing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Naïve methods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/>
                        <a:t>Sparse Representations</a:t>
                      </a:r>
                      <a:endParaRPr b="1"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Dense Representations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Sub-word representations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3" name="Google Shape;673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04533" y="3524067"/>
            <a:ext cx="6502400" cy="2413000"/>
          </a:xfrm>
          <a:prstGeom prst="rect">
            <a:avLst/>
          </a:prstGeom>
          <a:noFill/>
          <a:ln>
            <a:noFill/>
          </a:ln>
        </p:spPr>
      </p:pic>
      <p:sp>
        <p:nvSpPr>
          <p:cNvPr id="674" name="Google Shape;674;p70"/>
          <p:cNvSpPr txBox="1"/>
          <p:nvPr>
            <p:ph idx="4294967295"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/>
              <a:t>Language Representation: Idea n.2.5</a:t>
            </a:r>
            <a:endParaRPr/>
          </a:p>
        </p:txBody>
      </p:sp>
      <p:sp>
        <p:nvSpPr>
          <p:cNvPr id="675" name="Google Shape;675;p70"/>
          <p:cNvSpPr txBox="1"/>
          <p:nvPr>
            <p:ph idx="4294967295" type="body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457188" lvl="0" marL="609585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/>
              <a:t>Let’s extend previous idea to </a:t>
            </a:r>
            <a:r>
              <a:rPr b="1" lang="en-US">
                <a:solidFill>
                  <a:srgbClr val="FF0000"/>
                </a:solidFill>
              </a:rPr>
              <a:t>documents</a:t>
            </a:r>
            <a:endParaRPr b="1">
              <a:solidFill>
                <a:srgbClr val="FF0000"/>
              </a:solidFill>
            </a:endParaRPr>
          </a:p>
          <a:p>
            <a:pPr indent="-457188" lvl="0" marL="609584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/>
              <a:t>Put “</a:t>
            </a:r>
            <a:r>
              <a:rPr b="1" lang="en-US"/>
              <a:t>1</a:t>
            </a:r>
            <a:r>
              <a:rPr lang="en-US"/>
              <a:t>” for places in vocabulary-sized vector, for words present in sentence and “</a:t>
            </a:r>
            <a:r>
              <a:rPr b="1" lang="en-US"/>
              <a:t>0</a:t>
            </a:r>
            <a:r>
              <a:rPr lang="en-US"/>
              <a:t>” everywhere else</a:t>
            </a:r>
            <a:endParaRPr/>
          </a:p>
          <a:p>
            <a:pPr indent="-520688" lvl="0" marL="609585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-US"/>
              <a:t>This is called “</a:t>
            </a:r>
            <a:r>
              <a:rPr b="1" lang="en-US"/>
              <a:t>Bag of Words</a:t>
            </a:r>
            <a:r>
              <a:rPr lang="en-US"/>
              <a:t>” representation</a:t>
            </a:r>
            <a:endParaRPr/>
          </a:p>
        </p:txBody>
      </p:sp>
      <p:sp>
        <p:nvSpPr>
          <p:cNvPr id="676" name="Google Shape;676;p70"/>
          <p:cNvSpPr txBox="1"/>
          <p:nvPr/>
        </p:nvSpPr>
        <p:spPr>
          <a:xfrm>
            <a:off x="4783525" y="5881900"/>
            <a:ext cx="100308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3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source: </a:t>
            </a:r>
            <a:r>
              <a:rPr lang="en-US" sz="1333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https://machinelearnings.co/text-classification-using-neural-networks-f5cd7b8765c6</a:t>
            </a:r>
            <a:endParaRPr sz="133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3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7" name="Google Shape;677;p70"/>
          <p:cNvSpPr txBox="1"/>
          <p:nvPr>
            <p:ph idx="12" type="sldNum"/>
          </p:nvPr>
        </p:nvSpPr>
        <p:spPr>
          <a:xfrm>
            <a:off x="10415352" y="6217625"/>
            <a:ext cx="16128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154</a:t>
            </a:r>
            <a:endParaRPr/>
          </a:p>
        </p:txBody>
      </p:sp>
      <p:graphicFrame>
        <p:nvGraphicFramePr>
          <p:cNvPr id="678" name="Google Shape;678;p70"/>
          <p:cNvGraphicFramePr/>
          <p:nvPr/>
        </p:nvGraphicFramePr>
        <p:xfrm>
          <a:off x="17425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{7605BA7A-3E15-4EE7-9963-05761346477F}</a:tableStyleId>
              </a:tblPr>
              <a:tblGrid>
                <a:gridCol w="1480425"/>
                <a:gridCol w="1608000"/>
                <a:gridCol w="1352825"/>
                <a:gridCol w="1480425"/>
                <a:gridCol w="1480425"/>
                <a:gridCol w="1480425"/>
                <a:gridCol w="1480425"/>
                <a:gridCol w="1480425"/>
              </a:tblGrid>
              <a:tr h="414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Terminology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Connections to other research areas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Common NLP problems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Pre-processing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Naïve methods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/>
                        <a:t>Sparse Representations</a:t>
                      </a:r>
                      <a:endParaRPr b="1"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Dense Representations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Sub-word representations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71"/>
          <p:cNvSpPr txBox="1"/>
          <p:nvPr>
            <p:ph idx="4294967295"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/>
              <a:t>Language Representation: Idea n.2.8</a:t>
            </a:r>
            <a:endParaRPr/>
          </a:p>
        </p:txBody>
      </p:sp>
      <p:sp>
        <p:nvSpPr>
          <p:cNvPr id="684" name="Google Shape;684;p71"/>
          <p:cNvSpPr txBox="1"/>
          <p:nvPr>
            <p:ph idx="4294967295" type="body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457188" lvl="0" marL="609585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/>
              <a:t>Let's </a:t>
            </a:r>
            <a:r>
              <a:rPr b="1" lang="en-US">
                <a:solidFill>
                  <a:srgbClr val="00B050"/>
                </a:solidFill>
              </a:rPr>
              <a:t>emphasize the importance of each word</a:t>
            </a:r>
            <a:r>
              <a:rPr lang="en-US"/>
              <a:t> in the sentence</a:t>
            </a:r>
            <a:endParaRPr/>
          </a:p>
          <a:p>
            <a:pPr indent="-457188" lvl="0" marL="609585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/>
              <a:t>Put “</a:t>
            </a:r>
            <a:r>
              <a:rPr b="1" lang="en-US"/>
              <a:t>count</a:t>
            </a:r>
            <a:r>
              <a:rPr lang="en-US"/>
              <a:t>” for places in vocabulary-sized vector, for words present in sentence and “</a:t>
            </a:r>
            <a:r>
              <a:rPr b="1" lang="en-US"/>
              <a:t>0</a:t>
            </a:r>
            <a:r>
              <a:rPr lang="en-US"/>
              <a:t>” everywhere else.</a:t>
            </a:r>
            <a:endParaRPr/>
          </a:p>
        </p:txBody>
      </p:sp>
      <p:sp>
        <p:nvSpPr>
          <p:cNvPr id="685" name="Google Shape;685;p71"/>
          <p:cNvSpPr txBox="1"/>
          <p:nvPr/>
        </p:nvSpPr>
        <p:spPr>
          <a:xfrm>
            <a:off x="4783525" y="5881900"/>
            <a:ext cx="10030800" cy="3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3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source: </a:t>
            </a:r>
            <a:r>
              <a:rPr lang="en-US" sz="1333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http://datameetsmedia.com/bag-of-words-tf-idf-explained/</a:t>
            </a:r>
            <a:endParaRPr sz="133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3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3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86" name="Google Shape;686;p7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61667" y="3962033"/>
            <a:ext cx="6434932" cy="1633867"/>
          </a:xfrm>
          <a:prstGeom prst="rect">
            <a:avLst/>
          </a:prstGeom>
          <a:noFill/>
          <a:ln>
            <a:noFill/>
          </a:ln>
        </p:spPr>
      </p:pic>
      <p:sp>
        <p:nvSpPr>
          <p:cNvPr id="687" name="Google Shape;687;p71"/>
          <p:cNvSpPr txBox="1"/>
          <p:nvPr/>
        </p:nvSpPr>
        <p:spPr>
          <a:xfrm>
            <a:off x="415600" y="4250300"/>
            <a:ext cx="4368000" cy="13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Doc 1: I love dogs.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Doc 2: I hate dogs and knitting.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Doc 3: Knitting is my hobby and my passion.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8" name="Google Shape;688;p71"/>
          <p:cNvSpPr txBox="1"/>
          <p:nvPr>
            <p:ph idx="12" type="sldNum"/>
          </p:nvPr>
        </p:nvSpPr>
        <p:spPr>
          <a:xfrm>
            <a:off x="10415352" y="6217625"/>
            <a:ext cx="16128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154</a:t>
            </a:r>
            <a:endParaRPr/>
          </a:p>
        </p:txBody>
      </p:sp>
      <p:graphicFrame>
        <p:nvGraphicFramePr>
          <p:cNvPr id="689" name="Google Shape;689;p71"/>
          <p:cNvGraphicFramePr/>
          <p:nvPr/>
        </p:nvGraphicFramePr>
        <p:xfrm>
          <a:off x="17425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{7605BA7A-3E15-4EE7-9963-05761346477F}</a:tableStyleId>
              </a:tblPr>
              <a:tblGrid>
                <a:gridCol w="1480425"/>
                <a:gridCol w="1608000"/>
                <a:gridCol w="1352825"/>
                <a:gridCol w="1480425"/>
                <a:gridCol w="1480425"/>
                <a:gridCol w="1480425"/>
                <a:gridCol w="1480425"/>
                <a:gridCol w="1480425"/>
              </a:tblGrid>
              <a:tr h="414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Terminology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Connections to other research areas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Common NLP problems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Pre-processing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Naïve methods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/>
                        <a:t>Sparse Representations</a:t>
                      </a:r>
                      <a:endParaRPr b="1"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Dense Representations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Sub-word representations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p72"/>
          <p:cNvSpPr txBox="1"/>
          <p:nvPr>
            <p:ph idx="4294967295"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/>
              <a:t>Language Representation: Idea n.2.9</a:t>
            </a:r>
            <a:endParaRPr/>
          </a:p>
        </p:txBody>
      </p:sp>
      <p:sp>
        <p:nvSpPr>
          <p:cNvPr id="695" name="Google Shape;695;p72"/>
          <p:cNvSpPr txBox="1"/>
          <p:nvPr>
            <p:ph idx="4294967295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457188" lvl="0" marL="609585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/>
              <a:t>Let's </a:t>
            </a:r>
            <a:r>
              <a:rPr b="1" lang="en-US">
                <a:solidFill>
                  <a:srgbClr val="00B050"/>
                </a:solidFill>
              </a:rPr>
              <a:t>emphasize the importance of each word</a:t>
            </a:r>
            <a:r>
              <a:rPr lang="en-US"/>
              <a:t> in the sentence</a:t>
            </a:r>
            <a:endParaRPr/>
          </a:p>
          <a:p>
            <a:pPr indent="-457188" lvl="0" marL="609585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/>
              <a:t>Put “</a:t>
            </a:r>
            <a:r>
              <a:rPr b="1" lang="en-US"/>
              <a:t>tf-idf</a:t>
            </a:r>
            <a:r>
              <a:rPr lang="en-US"/>
              <a:t>” for places in vocabulary-sized vector, for words present in sentence and “</a:t>
            </a:r>
            <a:r>
              <a:rPr b="1" lang="en-US"/>
              <a:t>0</a:t>
            </a:r>
            <a:r>
              <a:rPr lang="en-US"/>
              <a:t>” everywhere else.</a:t>
            </a:r>
            <a:endParaRPr/>
          </a:p>
        </p:txBody>
      </p:sp>
      <p:sp>
        <p:nvSpPr>
          <p:cNvPr id="696" name="Google Shape;696;p72"/>
          <p:cNvSpPr txBox="1"/>
          <p:nvPr/>
        </p:nvSpPr>
        <p:spPr>
          <a:xfrm>
            <a:off x="415600" y="4250300"/>
            <a:ext cx="4368000" cy="13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Doc 1: I love dogs.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Doc 2: I hate dogs and knitting.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Doc 3: Knitting is my hobby and my passion.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7" name="Google Shape;697;p72"/>
          <p:cNvSpPr txBox="1"/>
          <p:nvPr>
            <p:ph idx="12" type="sldNum"/>
          </p:nvPr>
        </p:nvSpPr>
        <p:spPr>
          <a:xfrm>
            <a:off x="10415352" y="6217625"/>
            <a:ext cx="16128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154</a:t>
            </a:r>
            <a:endParaRPr/>
          </a:p>
        </p:txBody>
      </p:sp>
      <p:pic>
        <p:nvPicPr>
          <p:cNvPr id="698" name="Google Shape;698;p72"/>
          <p:cNvPicPr preferRelativeResize="0"/>
          <p:nvPr/>
        </p:nvPicPr>
        <p:blipFill rotWithShape="1">
          <a:blip r:embed="rId3">
            <a:alphaModFix/>
          </a:blip>
          <a:srcRect b="0" l="0" r="5864" t="0"/>
          <a:stretch/>
        </p:blipFill>
        <p:spPr>
          <a:xfrm>
            <a:off x="512550" y="3103175"/>
            <a:ext cx="2636225" cy="962025"/>
          </a:xfrm>
          <a:prstGeom prst="rect">
            <a:avLst/>
          </a:prstGeom>
          <a:noFill/>
          <a:ln>
            <a:noFill/>
          </a:ln>
        </p:spPr>
      </p:pic>
      <p:sp>
        <p:nvSpPr>
          <p:cNvPr id="699" name="Google Shape;699;p72"/>
          <p:cNvSpPr txBox="1"/>
          <p:nvPr/>
        </p:nvSpPr>
        <p:spPr>
          <a:xfrm>
            <a:off x="3210475" y="3251600"/>
            <a:ext cx="7107900" cy="8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0" name="Google Shape;700;p72"/>
          <p:cNvSpPr txBox="1"/>
          <p:nvPr/>
        </p:nvSpPr>
        <p:spPr>
          <a:xfrm>
            <a:off x="2827925" y="3204838"/>
            <a:ext cx="7107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# of times term t appears in document d</a:t>
            </a:r>
            <a:endParaRPr/>
          </a:p>
        </p:txBody>
      </p:sp>
      <p:sp>
        <p:nvSpPr>
          <p:cNvPr id="701" name="Google Shape;701;p72"/>
          <p:cNvSpPr txBox="1"/>
          <p:nvPr/>
        </p:nvSpPr>
        <p:spPr>
          <a:xfrm>
            <a:off x="3210475" y="3727563"/>
            <a:ext cx="7107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# of terms in document d</a:t>
            </a:r>
            <a:endParaRPr/>
          </a:p>
        </p:txBody>
      </p:sp>
      <p:pic>
        <p:nvPicPr>
          <p:cNvPr id="702" name="Google Shape;702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7900" y="5333913"/>
            <a:ext cx="4143375" cy="942975"/>
          </a:xfrm>
          <a:prstGeom prst="rect">
            <a:avLst/>
          </a:prstGeom>
          <a:noFill/>
          <a:ln>
            <a:noFill/>
          </a:ln>
        </p:spPr>
      </p:pic>
      <p:sp>
        <p:nvSpPr>
          <p:cNvPr id="703" name="Google Shape;703;p72"/>
          <p:cNvSpPr txBox="1"/>
          <p:nvPr/>
        </p:nvSpPr>
        <p:spPr>
          <a:xfrm>
            <a:off x="3671375" y="5391213"/>
            <a:ext cx="7107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# of documents in the corpus</a:t>
            </a:r>
            <a:endParaRPr/>
          </a:p>
        </p:txBody>
      </p:sp>
      <p:sp>
        <p:nvSpPr>
          <p:cNvPr id="704" name="Google Shape;704;p72"/>
          <p:cNvSpPr txBox="1"/>
          <p:nvPr/>
        </p:nvSpPr>
        <p:spPr>
          <a:xfrm>
            <a:off x="4551825" y="5876688"/>
            <a:ext cx="7107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# of documents in the corpus containing term t</a:t>
            </a:r>
            <a:endParaRPr/>
          </a:p>
        </p:txBody>
      </p:sp>
      <p:graphicFrame>
        <p:nvGraphicFramePr>
          <p:cNvPr id="705" name="Google Shape;705;p72"/>
          <p:cNvGraphicFramePr/>
          <p:nvPr/>
        </p:nvGraphicFramePr>
        <p:xfrm>
          <a:off x="17425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{7605BA7A-3E15-4EE7-9963-05761346477F}</a:tableStyleId>
              </a:tblPr>
              <a:tblGrid>
                <a:gridCol w="1480425"/>
                <a:gridCol w="1608000"/>
                <a:gridCol w="1352825"/>
                <a:gridCol w="1480425"/>
                <a:gridCol w="1480425"/>
                <a:gridCol w="1480425"/>
                <a:gridCol w="1480425"/>
                <a:gridCol w="1480425"/>
              </a:tblGrid>
              <a:tr h="414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Terminology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Connections to other research areas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Common NLP problems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Pre-processing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Naïve methods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/>
                        <a:t>Sparse Representations</a:t>
                      </a:r>
                      <a:endParaRPr b="1"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Dense Representations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Sub-word representations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9"/>
          <p:cNvSpPr txBox="1"/>
          <p:nvPr>
            <p:ph idx="4294967295"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/>
              <a:t>Common Terminology in NLP</a:t>
            </a:r>
            <a:endParaRPr/>
          </a:p>
        </p:txBody>
      </p:sp>
      <p:sp>
        <p:nvSpPr>
          <p:cNvPr id="131" name="Google Shape;131;p19"/>
          <p:cNvSpPr txBox="1"/>
          <p:nvPr>
            <p:ph idx="12" type="sldNum"/>
          </p:nvPr>
        </p:nvSpPr>
        <p:spPr>
          <a:xfrm>
            <a:off x="10415352" y="6217625"/>
            <a:ext cx="16128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154</a:t>
            </a:r>
            <a:endParaRPr/>
          </a:p>
        </p:txBody>
      </p:sp>
      <p:sp>
        <p:nvSpPr>
          <p:cNvPr id="132" name="Google Shape;132;p19"/>
          <p:cNvSpPr txBox="1"/>
          <p:nvPr/>
        </p:nvSpPr>
        <p:spPr>
          <a:xfrm>
            <a:off x="873425" y="1570100"/>
            <a:ext cx="6049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19"/>
          <p:cNvSpPr txBox="1"/>
          <p:nvPr>
            <p:ph idx="4294967295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Char char="•"/>
            </a:pPr>
            <a:r>
              <a:rPr b="1" lang="en-US" sz="2300"/>
              <a:t>Token</a:t>
            </a:r>
            <a:r>
              <a:rPr lang="en-US" sz="2300"/>
              <a:t> — unit of text, text is sequence of tokens</a:t>
            </a:r>
            <a:endParaRPr sz="2300"/>
          </a:p>
        </p:txBody>
      </p:sp>
      <p:graphicFrame>
        <p:nvGraphicFramePr>
          <p:cNvPr id="134" name="Google Shape;134;p19"/>
          <p:cNvGraphicFramePr/>
          <p:nvPr/>
        </p:nvGraphicFramePr>
        <p:xfrm>
          <a:off x="17425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{7605BA7A-3E15-4EE7-9963-05761346477F}</a:tableStyleId>
              </a:tblPr>
              <a:tblGrid>
                <a:gridCol w="1480425"/>
                <a:gridCol w="1608000"/>
                <a:gridCol w="1352825"/>
                <a:gridCol w="1480425"/>
                <a:gridCol w="1480425"/>
                <a:gridCol w="1480425"/>
                <a:gridCol w="1480425"/>
                <a:gridCol w="1480425"/>
              </a:tblGrid>
              <a:tr h="414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/>
                        <a:t>Terminology</a:t>
                      </a:r>
                      <a:endParaRPr b="1" sz="1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Connections to other research areas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Common NLP problems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Pre-processing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Naïve methods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Sparse Representations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Dense Representations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Sub-word representations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35" name="Google Shape;135;p19"/>
          <p:cNvSpPr txBox="1"/>
          <p:nvPr/>
        </p:nvSpPr>
        <p:spPr>
          <a:xfrm>
            <a:off x="631900" y="2483800"/>
            <a:ext cx="91581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/>
              <a:t>A sneaky fox jumps over my uncle’s fence. </a:t>
            </a:r>
            <a:endParaRPr sz="2100"/>
          </a:p>
        </p:txBody>
      </p:sp>
      <p:sp>
        <p:nvSpPr>
          <p:cNvPr id="136" name="Google Shape;136;p19"/>
          <p:cNvSpPr txBox="1"/>
          <p:nvPr/>
        </p:nvSpPr>
        <p:spPr>
          <a:xfrm>
            <a:off x="631900" y="3392400"/>
            <a:ext cx="91581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/>
              <a:t>A | sneaky | fox | jumps | over | my | uncle| ’s | fence| . </a:t>
            </a:r>
            <a:endParaRPr sz="210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73"/>
          <p:cNvSpPr txBox="1"/>
          <p:nvPr>
            <p:ph idx="4294967295"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/>
              <a:t>Language Representation: Idea n.2.9</a:t>
            </a:r>
            <a:endParaRPr/>
          </a:p>
        </p:txBody>
      </p:sp>
      <p:sp>
        <p:nvSpPr>
          <p:cNvPr id="711" name="Google Shape;711;p73"/>
          <p:cNvSpPr txBox="1"/>
          <p:nvPr>
            <p:ph idx="4294967295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457188" lvl="0" marL="609584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/>
              <a:t>Let's </a:t>
            </a:r>
            <a:r>
              <a:rPr b="1" lang="en-US">
                <a:solidFill>
                  <a:srgbClr val="00B050"/>
                </a:solidFill>
              </a:rPr>
              <a:t>emphasize the importance of each word</a:t>
            </a:r>
            <a:r>
              <a:rPr lang="en-US"/>
              <a:t> in the sentence</a:t>
            </a:r>
            <a:endParaRPr/>
          </a:p>
          <a:p>
            <a:pPr indent="-457188" lvl="0" marL="609584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/>
              <a:t>Put “</a:t>
            </a:r>
            <a:r>
              <a:rPr b="1" lang="en-US"/>
              <a:t>tf-idf</a:t>
            </a:r>
            <a:r>
              <a:rPr lang="en-US"/>
              <a:t>” for places in vocabulary-sized vector, for words present in sentence and “</a:t>
            </a:r>
            <a:r>
              <a:rPr b="1" lang="en-US"/>
              <a:t>0</a:t>
            </a:r>
            <a:r>
              <a:rPr lang="en-US"/>
              <a:t>” everywhere else.</a:t>
            </a:r>
            <a:endParaRPr/>
          </a:p>
        </p:txBody>
      </p:sp>
      <p:sp>
        <p:nvSpPr>
          <p:cNvPr id="712" name="Google Shape;712;p73"/>
          <p:cNvSpPr txBox="1"/>
          <p:nvPr/>
        </p:nvSpPr>
        <p:spPr>
          <a:xfrm>
            <a:off x="415600" y="4250300"/>
            <a:ext cx="43680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Doc 1: I love dogs.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Doc 2: I hate dogs and knitting.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Doc 3: Knitting is my hobby and my passion.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3" name="Google Shape;713;p73"/>
          <p:cNvSpPr txBox="1"/>
          <p:nvPr>
            <p:ph idx="12" type="sldNum"/>
          </p:nvPr>
        </p:nvSpPr>
        <p:spPr>
          <a:xfrm>
            <a:off x="10415352" y="6217625"/>
            <a:ext cx="16128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154</a:t>
            </a:r>
            <a:endParaRPr/>
          </a:p>
        </p:txBody>
      </p:sp>
      <p:pic>
        <p:nvPicPr>
          <p:cNvPr id="714" name="Google Shape;714;p73"/>
          <p:cNvPicPr preferRelativeResize="0"/>
          <p:nvPr/>
        </p:nvPicPr>
        <p:blipFill rotWithShape="1">
          <a:blip r:embed="rId3">
            <a:alphaModFix/>
          </a:blip>
          <a:srcRect b="0" l="0" r="5864" t="0"/>
          <a:stretch/>
        </p:blipFill>
        <p:spPr>
          <a:xfrm>
            <a:off x="512550" y="3103175"/>
            <a:ext cx="2636225" cy="962025"/>
          </a:xfrm>
          <a:prstGeom prst="rect">
            <a:avLst/>
          </a:prstGeom>
          <a:noFill/>
          <a:ln>
            <a:noFill/>
          </a:ln>
        </p:spPr>
      </p:pic>
      <p:sp>
        <p:nvSpPr>
          <p:cNvPr id="715" name="Google Shape;715;p73"/>
          <p:cNvSpPr txBox="1"/>
          <p:nvPr/>
        </p:nvSpPr>
        <p:spPr>
          <a:xfrm>
            <a:off x="3210475" y="3251600"/>
            <a:ext cx="7107900" cy="8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6" name="Google Shape;716;p73"/>
          <p:cNvSpPr txBox="1"/>
          <p:nvPr/>
        </p:nvSpPr>
        <p:spPr>
          <a:xfrm>
            <a:off x="2827925" y="3204838"/>
            <a:ext cx="7107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# of times term t appears in document d</a:t>
            </a:r>
            <a:endParaRPr/>
          </a:p>
        </p:txBody>
      </p:sp>
      <p:sp>
        <p:nvSpPr>
          <p:cNvPr id="717" name="Google Shape;717;p73"/>
          <p:cNvSpPr txBox="1"/>
          <p:nvPr/>
        </p:nvSpPr>
        <p:spPr>
          <a:xfrm>
            <a:off x="3210475" y="3727563"/>
            <a:ext cx="7107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# of terms in document d</a:t>
            </a:r>
            <a:endParaRPr/>
          </a:p>
        </p:txBody>
      </p:sp>
      <p:pic>
        <p:nvPicPr>
          <p:cNvPr id="718" name="Google Shape;718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7900" y="5333913"/>
            <a:ext cx="4143375" cy="942975"/>
          </a:xfrm>
          <a:prstGeom prst="rect">
            <a:avLst/>
          </a:prstGeom>
          <a:noFill/>
          <a:ln>
            <a:noFill/>
          </a:ln>
        </p:spPr>
      </p:pic>
      <p:sp>
        <p:nvSpPr>
          <p:cNvPr id="719" name="Google Shape;719;p73"/>
          <p:cNvSpPr txBox="1"/>
          <p:nvPr/>
        </p:nvSpPr>
        <p:spPr>
          <a:xfrm>
            <a:off x="3671375" y="5391213"/>
            <a:ext cx="7107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# of documents in the corpus</a:t>
            </a:r>
            <a:endParaRPr/>
          </a:p>
        </p:txBody>
      </p:sp>
      <p:sp>
        <p:nvSpPr>
          <p:cNvPr id="720" name="Google Shape;720;p73"/>
          <p:cNvSpPr txBox="1"/>
          <p:nvPr/>
        </p:nvSpPr>
        <p:spPr>
          <a:xfrm>
            <a:off x="4551825" y="5876688"/>
            <a:ext cx="7107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# of documents in the corpus containing term t</a:t>
            </a:r>
            <a:endParaRPr/>
          </a:p>
        </p:txBody>
      </p:sp>
      <p:cxnSp>
        <p:nvCxnSpPr>
          <p:cNvPr id="721" name="Google Shape;721;p73"/>
          <p:cNvCxnSpPr/>
          <p:nvPr/>
        </p:nvCxnSpPr>
        <p:spPr>
          <a:xfrm flipH="1" rot="10800000">
            <a:off x="6517625" y="3584700"/>
            <a:ext cx="1209300" cy="61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22" name="Google Shape;722;p73"/>
          <p:cNvSpPr txBox="1"/>
          <p:nvPr/>
        </p:nvSpPr>
        <p:spPr>
          <a:xfrm>
            <a:off x="7813325" y="3288625"/>
            <a:ext cx="3256200" cy="708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/>
              <a:t>How </a:t>
            </a:r>
            <a:r>
              <a:rPr b="1" lang="en-US" sz="1700"/>
              <a:t>important</a:t>
            </a:r>
            <a:r>
              <a:rPr lang="en-US" sz="1700"/>
              <a:t> is the term in the document</a:t>
            </a:r>
            <a:endParaRPr sz="1700"/>
          </a:p>
        </p:txBody>
      </p:sp>
      <p:sp>
        <p:nvSpPr>
          <p:cNvPr id="723" name="Google Shape;723;p73"/>
          <p:cNvSpPr txBox="1"/>
          <p:nvPr/>
        </p:nvSpPr>
        <p:spPr>
          <a:xfrm>
            <a:off x="7813325" y="5007800"/>
            <a:ext cx="3256200" cy="969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/>
              <a:t>How </a:t>
            </a:r>
            <a:r>
              <a:rPr b="1" lang="en-US" sz="1700"/>
              <a:t>unique/important</a:t>
            </a:r>
            <a:r>
              <a:rPr lang="en-US" sz="1700"/>
              <a:t> is the term in overall. Frequent terms are probably not important.</a:t>
            </a:r>
            <a:endParaRPr sz="1700"/>
          </a:p>
        </p:txBody>
      </p:sp>
      <p:cxnSp>
        <p:nvCxnSpPr>
          <p:cNvPr id="724" name="Google Shape;724;p73"/>
          <p:cNvCxnSpPr/>
          <p:nvPr/>
        </p:nvCxnSpPr>
        <p:spPr>
          <a:xfrm flipH="1" rot="10800000">
            <a:off x="6620675" y="5453025"/>
            <a:ext cx="1209300" cy="61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graphicFrame>
        <p:nvGraphicFramePr>
          <p:cNvPr id="725" name="Google Shape;725;p73"/>
          <p:cNvGraphicFramePr/>
          <p:nvPr/>
        </p:nvGraphicFramePr>
        <p:xfrm>
          <a:off x="17425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{7605BA7A-3E15-4EE7-9963-05761346477F}</a:tableStyleId>
              </a:tblPr>
              <a:tblGrid>
                <a:gridCol w="1480425"/>
                <a:gridCol w="1608000"/>
                <a:gridCol w="1352825"/>
                <a:gridCol w="1480425"/>
                <a:gridCol w="1480425"/>
                <a:gridCol w="1480425"/>
                <a:gridCol w="1480425"/>
                <a:gridCol w="1480425"/>
              </a:tblGrid>
              <a:tr h="414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Terminology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Connections to other research areas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Common NLP problems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Pre-processing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Naïve methods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/>
                        <a:t>Sparse Representations</a:t>
                      </a:r>
                      <a:endParaRPr b="1"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Dense Representations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Sub-word representations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74"/>
          <p:cNvSpPr txBox="1"/>
          <p:nvPr>
            <p:ph idx="4294967295"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/>
              <a:t>Language Representation: Idea n.2.9</a:t>
            </a:r>
            <a:endParaRPr/>
          </a:p>
        </p:txBody>
      </p:sp>
      <p:sp>
        <p:nvSpPr>
          <p:cNvPr id="731" name="Google Shape;731;p74"/>
          <p:cNvSpPr txBox="1"/>
          <p:nvPr>
            <p:ph idx="4294967295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457188" lvl="0" marL="609584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/>
              <a:t>Let's </a:t>
            </a:r>
            <a:r>
              <a:rPr b="1" lang="en-US">
                <a:solidFill>
                  <a:srgbClr val="00B050"/>
                </a:solidFill>
              </a:rPr>
              <a:t>emphasize the importance of each word</a:t>
            </a:r>
            <a:r>
              <a:rPr lang="en-US"/>
              <a:t> in the sentence</a:t>
            </a:r>
            <a:endParaRPr/>
          </a:p>
          <a:p>
            <a:pPr indent="-457188" lvl="0" marL="609584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/>
              <a:t>Put “</a:t>
            </a:r>
            <a:r>
              <a:rPr b="1" lang="en-US"/>
              <a:t>tf-idf</a:t>
            </a:r>
            <a:r>
              <a:rPr lang="en-US"/>
              <a:t>” for places in vocabulary-sized vector, for words present in sentence and “</a:t>
            </a:r>
            <a:r>
              <a:rPr b="1" lang="en-US"/>
              <a:t>0</a:t>
            </a:r>
            <a:r>
              <a:rPr lang="en-US"/>
              <a:t>” everywhere else.</a:t>
            </a:r>
            <a:endParaRPr/>
          </a:p>
        </p:txBody>
      </p:sp>
      <p:sp>
        <p:nvSpPr>
          <p:cNvPr id="732" name="Google Shape;732;p74"/>
          <p:cNvSpPr txBox="1"/>
          <p:nvPr/>
        </p:nvSpPr>
        <p:spPr>
          <a:xfrm>
            <a:off x="415600" y="4250300"/>
            <a:ext cx="43680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Doc 1: I love dogs.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Doc 2: I hate dogs and knitting.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Doc 3: Knitting is my hobby and my passion.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3" name="Google Shape;733;p74"/>
          <p:cNvSpPr txBox="1"/>
          <p:nvPr>
            <p:ph idx="12" type="sldNum"/>
          </p:nvPr>
        </p:nvSpPr>
        <p:spPr>
          <a:xfrm>
            <a:off x="10415352" y="6217625"/>
            <a:ext cx="16128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154</a:t>
            </a:r>
            <a:endParaRPr/>
          </a:p>
        </p:txBody>
      </p:sp>
      <p:pic>
        <p:nvPicPr>
          <p:cNvPr id="734" name="Google Shape;734;p74"/>
          <p:cNvPicPr preferRelativeResize="0"/>
          <p:nvPr/>
        </p:nvPicPr>
        <p:blipFill rotWithShape="1">
          <a:blip r:embed="rId3">
            <a:alphaModFix/>
          </a:blip>
          <a:srcRect b="0" l="0" r="5864" t="0"/>
          <a:stretch/>
        </p:blipFill>
        <p:spPr>
          <a:xfrm>
            <a:off x="512550" y="3103175"/>
            <a:ext cx="2636225" cy="962025"/>
          </a:xfrm>
          <a:prstGeom prst="rect">
            <a:avLst/>
          </a:prstGeom>
          <a:noFill/>
          <a:ln>
            <a:noFill/>
          </a:ln>
        </p:spPr>
      </p:pic>
      <p:sp>
        <p:nvSpPr>
          <p:cNvPr id="735" name="Google Shape;735;p74"/>
          <p:cNvSpPr txBox="1"/>
          <p:nvPr/>
        </p:nvSpPr>
        <p:spPr>
          <a:xfrm>
            <a:off x="3210475" y="3251600"/>
            <a:ext cx="7107900" cy="8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6" name="Google Shape;736;p74"/>
          <p:cNvSpPr txBox="1"/>
          <p:nvPr/>
        </p:nvSpPr>
        <p:spPr>
          <a:xfrm>
            <a:off x="2827925" y="3204838"/>
            <a:ext cx="7107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# of times term t appears in document d</a:t>
            </a:r>
            <a:endParaRPr/>
          </a:p>
        </p:txBody>
      </p:sp>
      <p:sp>
        <p:nvSpPr>
          <p:cNvPr id="737" name="Google Shape;737;p74"/>
          <p:cNvSpPr txBox="1"/>
          <p:nvPr/>
        </p:nvSpPr>
        <p:spPr>
          <a:xfrm>
            <a:off x="3210475" y="3727563"/>
            <a:ext cx="7107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# of terms in document d</a:t>
            </a:r>
            <a:endParaRPr/>
          </a:p>
        </p:txBody>
      </p:sp>
      <p:pic>
        <p:nvPicPr>
          <p:cNvPr id="738" name="Google Shape;738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7900" y="5333913"/>
            <a:ext cx="4143375" cy="942975"/>
          </a:xfrm>
          <a:prstGeom prst="rect">
            <a:avLst/>
          </a:prstGeom>
          <a:noFill/>
          <a:ln>
            <a:noFill/>
          </a:ln>
        </p:spPr>
      </p:pic>
      <p:sp>
        <p:nvSpPr>
          <p:cNvPr id="739" name="Google Shape;739;p74"/>
          <p:cNvSpPr txBox="1"/>
          <p:nvPr/>
        </p:nvSpPr>
        <p:spPr>
          <a:xfrm>
            <a:off x="3671375" y="5391213"/>
            <a:ext cx="7107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# of documents in the corpus</a:t>
            </a:r>
            <a:endParaRPr/>
          </a:p>
        </p:txBody>
      </p:sp>
      <p:sp>
        <p:nvSpPr>
          <p:cNvPr id="740" name="Google Shape;740;p74"/>
          <p:cNvSpPr txBox="1"/>
          <p:nvPr/>
        </p:nvSpPr>
        <p:spPr>
          <a:xfrm>
            <a:off x="4551825" y="5876688"/>
            <a:ext cx="7107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# of documents in the corpus containing term t</a:t>
            </a:r>
            <a:endParaRPr/>
          </a:p>
        </p:txBody>
      </p:sp>
      <p:cxnSp>
        <p:nvCxnSpPr>
          <p:cNvPr id="741" name="Google Shape;741;p74"/>
          <p:cNvCxnSpPr/>
          <p:nvPr/>
        </p:nvCxnSpPr>
        <p:spPr>
          <a:xfrm flipH="1" rot="10800000">
            <a:off x="6517625" y="3584700"/>
            <a:ext cx="1209300" cy="61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42" name="Google Shape;742;p74"/>
          <p:cNvSpPr txBox="1"/>
          <p:nvPr/>
        </p:nvSpPr>
        <p:spPr>
          <a:xfrm>
            <a:off x="7813325" y="3288625"/>
            <a:ext cx="3256200" cy="708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/>
              <a:t>How </a:t>
            </a:r>
            <a:r>
              <a:rPr b="1" lang="en-US" sz="1700"/>
              <a:t>important</a:t>
            </a:r>
            <a:r>
              <a:rPr lang="en-US" sz="1700"/>
              <a:t> is the term in the document</a:t>
            </a:r>
            <a:endParaRPr sz="1700"/>
          </a:p>
        </p:txBody>
      </p:sp>
      <p:sp>
        <p:nvSpPr>
          <p:cNvPr id="743" name="Google Shape;743;p74"/>
          <p:cNvSpPr txBox="1"/>
          <p:nvPr/>
        </p:nvSpPr>
        <p:spPr>
          <a:xfrm>
            <a:off x="7813325" y="5007800"/>
            <a:ext cx="3256200" cy="969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/>
              <a:t>How </a:t>
            </a:r>
            <a:r>
              <a:rPr b="1" lang="en-US" sz="1700"/>
              <a:t>unique/important</a:t>
            </a:r>
            <a:r>
              <a:rPr lang="en-US" sz="1700"/>
              <a:t> is the term in overall. Frequent terms are probably not important.</a:t>
            </a:r>
            <a:endParaRPr sz="1700"/>
          </a:p>
        </p:txBody>
      </p:sp>
      <p:cxnSp>
        <p:nvCxnSpPr>
          <p:cNvPr id="744" name="Google Shape;744;p74"/>
          <p:cNvCxnSpPr/>
          <p:nvPr/>
        </p:nvCxnSpPr>
        <p:spPr>
          <a:xfrm flipH="1" rot="10800000">
            <a:off x="6620675" y="5453025"/>
            <a:ext cx="1209300" cy="61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45" name="Google Shape;745;p74"/>
          <p:cNvSpPr txBox="1"/>
          <p:nvPr/>
        </p:nvSpPr>
        <p:spPr>
          <a:xfrm>
            <a:off x="4671275" y="4213775"/>
            <a:ext cx="71079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FF0000"/>
                </a:solidFill>
              </a:rPr>
              <a:t>TF-IDF (t,d) = TF(t,d) * IDF(t,d)</a:t>
            </a:r>
            <a:endParaRPr b="1" sz="20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u="sng">
                <a:solidFill>
                  <a:srgbClr val="85888D"/>
                </a:solidFill>
              </a:rPr>
              <a:t>There are many variants of TF-IDF. This is just simple one...</a:t>
            </a:r>
            <a:endParaRPr i="1" u="sng">
              <a:solidFill>
                <a:srgbClr val="85888D"/>
              </a:solidFill>
            </a:endParaRPr>
          </a:p>
        </p:txBody>
      </p:sp>
      <p:graphicFrame>
        <p:nvGraphicFramePr>
          <p:cNvPr id="746" name="Google Shape;746;p74"/>
          <p:cNvGraphicFramePr/>
          <p:nvPr/>
        </p:nvGraphicFramePr>
        <p:xfrm>
          <a:off x="17425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{7605BA7A-3E15-4EE7-9963-05761346477F}</a:tableStyleId>
              </a:tblPr>
              <a:tblGrid>
                <a:gridCol w="1480425"/>
                <a:gridCol w="1608000"/>
                <a:gridCol w="1352825"/>
                <a:gridCol w="1480425"/>
                <a:gridCol w="1480425"/>
                <a:gridCol w="1480425"/>
                <a:gridCol w="1480425"/>
                <a:gridCol w="1480425"/>
              </a:tblGrid>
              <a:tr h="414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Terminology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Connections to other research areas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Common NLP problems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Pre-processing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Naïve methods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/>
                        <a:t>Sparse Representations</a:t>
                      </a:r>
                      <a:endParaRPr b="1"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Dense Representations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Sub-word representations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75"/>
          <p:cNvSpPr txBox="1"/>
          <p:nvPr>
            <p:ph idx="4294967295"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/>
              <a:t>Language Representation: Idea n.2.9</a:t>
            </a:r>
            <a:endParaRPr/>
          </a:p>
        </p:txBody>
      </p:sp>
      <p:sp>
        <p:nvSpPr>
          <p:cNvPr id="752" name="Google Shape;752;p75"/>
          <p:cNvSpPr txBox="1"/>
          <p:nvPr>
            <p:ph idx="4294967295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457188" lvl="0" marL="609584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/>
              <a:t>Let's </a:t>
            </a:r>
            <a:r>
              <a:rPr b="1" lang="en-US">
                <a:solidFill>
                  <a:srgbClr val="00B050"/>
                </a:solidFill>
              </a:rPr>
              <a:t>emphasize the importance of each word</a:t>
            </a:r>
            <a:r>
              <a:rPr lang="en-US"/>
              <a:t> in the sentence</a:t>
            </a:r>
            <a:endParaRPr/>
          </a:p>
          <a:p>
            <a:pPr indent="-457188" lvl="0" marL="609584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/>
              <a:t>Put “</a:t>
            </a:r>
            <a:r>
              <a:rPr b="1" lang="en-US"/>
              <a:t>tf-idf</a:t>
            </a:r>
            <a:r>
              <a:rPr lang="en-US"/>
              <a:t>” for places in vocabulary-sized vector, for words present in sentence and “</a:t>
            </a:r>
            <a:r>
              <a:rPr b="1" lang="en-US"/>
              <a:t>0</a:t>
            </a:r>
            <a:r>
              <a:rPr lang="en-US"/>
              <a:t>” everywhere else.</a:t>
            </a:r>
            <a:endParaRPr/>
          </a:p>
        </p:txBody>
      </p:sp>
      <p:sp>
        <p:nvSpPr>
          <p:cNvPr id="753" name="Google Shape;753;p75"/>
          <p:cNvSpPr txBox="1"/>
          <p:nvPr/>
        </p:nvSpPr>
        <p:spPr>
          <a:xfrm>
            <a:off x="4783525" y="5881900"/>
            <a:ext cx="10030800" cy="335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3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source: </a:t>
            </a:r>
            <a:r>
              <a:rPr lang="en-US" sz="1333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http://datameetsmedia.com/bag-of-words-tf-idf-explained/</a:t>
            </a:r>
            <a:endParaRPr sz="133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3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3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4" name="Google Shape;754;p75"/>
          <p:cNvSpPr txBox="1"/>
          <p:nvPr/>
        </p:nvSpPr>
        <p:spPr>
          <a:xfrm>
            <a:off x="415600" y="4250300"/>
            <a:ext cx="43680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Doc 1: I love dogs.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Doc 2: I hate dogs and knitting.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Doc 3: Knitting is my hobby and my passion.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55" name="Google Shape;755;p7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55024" y="4008100"/>
            <a:ext cx="6718577" cy="1587800"/>
          </a:xfrm>
          <a:prstGeom prst="rect">
            <a:avLst/>
          </a:prstGeom>
          <a:noFill/>
          <a:ln>
            <a:noFill/>
          </a:ln>
        </p:spPr>
      </p:pic>
      <p:sp>
        <p:nvSpPr>
          <p:cNvPr id="756" name="Google Shape;756;p75"/>
          <p:cNvSpPr txBox="1"/>
          <p:nvPr>
            <p:ph idx="12" type="sldNum"/>
          </p:nvPr>
        </p:nvSpPr>
        <p:spPr>
          <a:xfrm>
            <a:off x="10415352" y="6217625"/>
            <a:ext cx="16128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154</a:t>
            </a:r>
            <a:endParaRPr/>
          </a:p>
        </p:txBody>
      </p:sp>
      <p:graphicFrame>
        <p:nvGraphicFramePr>
          <p:cNvPr id="757" name="Google Shape;757;p75"/>
          <p:cNvGraphicFramePr/>
          <p:nvPr/>
        </p:nvGraphicFramePr>
        <p:xfrm>
          <a:off x="17425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{7605BA7A-3E15-4EE7-9963-05761346477F}</a:tableStyleId>
              </a:tblPr>
              <a:tblGrid>
                <a:gridCol w="1480425"/>
                <a:gridCol w="1608000"/>
                <a:gridCol w="1352825"/>
                <a:gridCol w="1480425"/>
                <a:gridCol w="1480425"/>
                <a:gridCol w="1480425"/>
                <a:gridCol w="1480425"/>
                <a:gridCol w="1480425"/>
              </a:tblGrid>
              <a:tr h="414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Terminology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Connections to other research areas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Common NLP problems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Pre-processing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Naïve methods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/>
                        <a:t>Sparse Representations</a:t>
                      </a:r>
                      <a:endParaRPr b="1"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Dense Representations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Sub-word representations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2" name="Google Shape;762;p76"/>
          <p:cNvPicPr preferRelativeResize="0"/>
          <p:nvPr/>
        </p:nvPicPr>
        <p:blipFill rotWithShape="1">
          <a:blip r:embed="rId3">
            <a:alphaModFix/>
          </a:blip>
          <a:srcRect b="9247" l="0" r="29268" t="0"/>
          <a:stretch/>
        </p:blipFill>
        <p:spPr>
          <a:xfrm>
            <a:off x="4941926" y="2773201"/>
            <a:ext cx="5086601" cy="3382649"/>
          </a:xfrm>
          <a:prstGeom prst="rect">
            <a:avLst/>
          </a:prstGeom>
          <a:noFill/>
          <a:ln>
            <a:noFill/>
          </a:ln>
        </p:spPr>
      </p:pic>
      <p:sp>
        <p:nvSpPr>
          <p:cNvPr id="763" name="Google Shape;763;p76"/>
          <p:cNvSpPr txBox="1"/>
          <p:nvPr>
            <p:ph idx="4294967295"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rPr lang="en-US"/>
              <a:t>Language Representation: Idea n.3</a:t>
            </a:r>
            <a:endParaRPr/>
          </a:p>
        </p:txBody>
      </p:sp>
      <p:sp>
        <p:nvSpPr>
          <p:cNvPr id="764" name="Google Shape;764;p76"/>
          <p:cNvSpPr txBox="1"/>
          <p:nvPr>
            <p:ph idx="4294967295" type="body"/>
          </p:nvPr>
        </p:nvSpPr>
        <p:spPr>
          <a:xfrm>
            <a:off x="415600" y="1536633"/>
            <a:ext cx="11360700" cy="9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457188" lvl="0" marL="609585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i="1" lang="en-US"/>
              <a:t>“a word is characterized by the company it keeps“</a:t>
            </a:r>
            <a:r>
              <a:rPr b="1" i="1" lang="en-US"/>
              <a:t> </a:t>
            </a:r>
            <a:r>
              <a:rPr lang="en-US"/>
              <a:t>(Harris, 1954)</a:t>
            </a:r>
            <a:endParaRPr/>
          </a:p>
          <a:p>
            <a:pPr indent="-457188" lvl="0" marL="609585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/>
              <a:t>Let’s construct co-occurrence matrix, represent each word by co-occurrence counts</a:t>
            </a:r>
            <a:endParaRPr/>
          </a:p>
        </p:txBody>
      </p:sp>
      <p:sp>
        <p:nvSpPr>
          <p:cNvPr id="765" name="Google Shape;765;p76"/>
          <p:cNvSpPr txBox="1"/>
          <p:nvPr/>
        </p:nvSpPr>
        <p:spPr>
          <a:xfrm>
            <a:off x="1800633" y="6271000"/>
            <a:ext cx="9227200" cy="421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source: </a:t>
            </a:r>
            <a:r>
              <a:rPr lang="en-US" sz="1067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https://math.stackexchange.com/questions/3026590/similarity-using-euclidean-distance-cosine-similarity-given-co-occurrence-matri</a:t>
            </a:r>
            <a:endParaRPr sz="106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6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6" name="Google Shape;766;p76"/>
          <p:cNvSpPr txBox="1"/>
          <p:nvPr>
            <p:ph idx="12" type="sldNum"/>
          </p:nvPr>
        </p:nvSpPr>
        <p:spPr>
          <a:xfrm>
            <a:off x="10415352" y="6217625"/>
            <a:ext cx="16128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154</a:t>
            </a:r>
            <a:endParaRPr/>
          </a:p>
        </p:txBody>
      </p:sp>
      <p:sp>
        <p:nvSpPr>
          <p:cNvPr id="767" name="Google Shape;767;p76"/>
          <p:cNvSpPr txBox="1"/>
          <p:nvPr/>
        </p:nvSpPr>
        <p:spPr>
          <a:xfrm>
            <a:off x="841175" y="3720525"/>
            <a:ext cx="3146700" cy="20319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A dog jumps with knife into the boat. He hits the cup with a knife and drops down the berry. The car just laughs at him in an evil way.</a:t>
            </a:r>
            <a:endParaRPr sz="2000"/>
          </a:p>
        </p:txBody>
      </p:sp>
      <p:graphicFrame>
        <p:nvGraphicFramePr>
          <p:cNvPr id="768" name="Google Shape;768;p76"/>
          <p:cNvGraphicFramePr/>
          <p:nvPr/>
        </p:nvGraphicFramePr>
        <p:xfrm>
          <a:off x="17425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{7605BA7A-3E15-4EE7-9963-05761346477F}</a:tableStyleId>
              </a:tblPr>
              <a:tblGrid>
                <a:gridCol w="1480425"/>
                <a:gridCol w="1608000"/>
                <a:gridCol w="1352825"/>
                <a:gridCol w="1480425"/>
                <a:gridCol w="1480425"/>
                <a:gridCol w="1480425"/>
                <a:gridCol w="1480425"/>
                <a:gridCol w="1480425"/>
              </a:tblGrid>
              <a:tr h="414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Terminology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Connections to other research areas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Common NLP problems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Pre-processing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Naïve methods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/>
                        <a:t>Sparse Representations</a:t>
                      </a:r>
                      <a:endParaRPr b="1"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Dense Representations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Sub-word representations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3" name="Google Shape;773;p77"/>
          <p:cNvPicPr preferRelativeResize="0"/>
          <p:nvPr/>
        </p:nvPicPr>
        <p:blipFill rotWithShape="1">
          <a:blip r:embed="rId3">
            <a:alphaModFix/>
          </a:blip>
          <a:srcRect b="9247" l="0" r="29268" t="0"/>
          <a:stretch/>
        </p:blipFill>
        <p:spPr>
          <a:xfrm>
            <a:off x="4941926" y="2773201"/>
            <a:ext cx="5086601" cy="3382649"/>
          </a:xfrm>
          <a:prstGeom prst="rect">
            <a:avLst/>
          </a:prstGeom>
          <a:noFill/>
          <a:ln>
            <a:noFill/>
          </a:ln>
        </p:spPr>
      </p:pic>
      <p:sp>
        <p:nvSpPr>
          <p:cNvPr id="774" name="Google Shape;774;p77"/>
          <p:cNvSpPr txBox="1"/>
          <p:nvPr>
            <p:ph idx="4294967295"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rPr lang="en-US"/>
              <a:t>Language Representation: Idea n.3</a:t>
            </a:r>
            <a:endParaRPr/>
          </a:p>
        </p:txBody>
      </p:sp>
      <p:sp>
        <p:nvSpPr>
          <p:cNvPr id="775" name="Google Shape;775;p77"/>
          <p:cNvSpPr txBox="1"/>
          <p:nvPr>
            <p:ph idx="4294967295" type="body"/>
          </p:nvPr>
        </p:nvSpPr>
        <p:spPr>
          <a:xfrm>
            <a:off x="415600" y="1536633"/>
            <a:ext cx="11360700" cy="9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457188" lvl="0" marL="609584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i="1" lang="en-US"/>
              <a:t>“a word is characterized by the company it keeps“</a:t>
            </a:r>
            <a:r>
              <a:rPr b="1" i="1" lang="en-US"/>
              <a:t> </a:t>
            </a:r>
            <a:r>
              <a:rPr lang="en-US"/>
              <a:t>(Harris, 1954)</a:t>
            </a:r>
            <a:endParaRPr/>
          </a:p>
          <a:p>
            <a:pPr indent="-457188" lvl="0" marL="609584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/>
              <a:t>Let’s construct co-occurrence matrix, represent each word by co-occurrence counts</a:t>
            </a:r>
            <a:endParaRPr/>
          </a:p>
        </p:txBody>
      </p:sp>
      <p:sp>
        <p:nvSpPr>
          <p:cNvPr id="776" name="Google Shape;776;p77"/>
          <p:cNvSpPr txBox="1"/>
          <p:nvPr/>
        </p:nvSpPr>
        <p:spPr>
          <a:xfrm>
            <a:off x="1800633" y="6271000"/>
            <a:ext cx="9227100" cy="421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source: </a:t>
            </a:r>
            <a:r>
              <a:rPr lang="en-US" sz="1067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https://math.stackexchange.com/questions/3026590/similarity-using-euclidean-distance-cosine-similarity-given-co-occurrence-matri</a:t>
            </a:r>
            <a:endParaRPr sz="106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6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7" name="Google Shape;777;p77"/>
          <p:cNvSpPr txBox="1"/>
          <p:nvPr>
            <p:ph idx="12" type="sldNum"/>
          </p:nvPr>
        </p:nvSpPr>
        <p:spPr>
          <a:xfrm>
            <a:off x="10415352" y="6217625"/>
            <a:ext cx="16128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154</a:t>
            </a:r>
            <a:endParaRPr/>
          </a:p>
        </p:txBody>
      </p:sp>
      <p:sp>
        <p:nvSpPr>
          <p:cNvPr id="778" name="Google Shape;778;p77"/>
          <p:cNvSpPr txBox="1"/>
          <p:nvPr/>
        </p:nvSpPr>
        <p:spPr>
          <a:xfrm>
            <a:off x="841175" y="3720525"/>
            <a:ext cx="3146700" cy="20319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/>
              <a:t>A dog jumps with knife into </a:t>
            </a:r>
            <a:r>
              <a:rPr lang="en-US" sz="2000"/>
              <a:t>the boat</a:t>
            </a:r>
            <a:r>
              <a:rPr lang="en-US" sz="2000"/>
              <a:t>. He hits the cup with a knife and drops down the berry. The car just laughs at him in an evil way.</a:t>
            </a:r>
            <a:endParaRPr sz="2000"/>
          </a:p>
        </p:txBody>
      </p:sp>
      <p:graphicFrame>
        <p:nvGraphicFramePr>
          <p:cNvPr id="779" name="Google Shape;779;p77"/>
          <p:cNvGraphicFramePr/>
          <p:nvPr/>
        </p:nvGraphicFramePr>
        <p:xfrm>
          <a:off x="17425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{7605BA7A-3E15-4EE7-9963-05761346477F}</a:tableStyleId>
              </a:tblPr>
              <a:tblGrid>
                <a:gridCol w="1480425"/>
                <a:gridCol w="1608000"/>
                <a:gridCol w="1352825"/>
                <a:gridCol w="1480425"/>
                <a:gridCol w="1480425"/>
                <a:gridCol w="1480425"/>
                <a:gridCol w="1480425"/>
                <a:gridCol w="1480425"/>
              </a:tblGrid>
              <a:tr h="414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Terminology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Connections to other research areas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Common NLP problems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Pre-processing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Naïve methods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/>
                        <a:t>Sparse Representations</a:t>
                      </a:r>
                      <a:endParaRPr b="1"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Dense Representations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Sub-word representations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4" name="Google Shape;784;p78"/>
          <p:cNvPicPr preferRelativeResize="0"/>
          <p:nvPr/>
        </p:nvPicPr>
        <p:blipFill rotWithShape="1">
          <a:blip r:embed="rId3">
            <a:alphaModFix/>
          </a:blip>
          <a:srcRect b="9247" l="0" r="29268" t="0"/>
          <a:stretch/>
        </p:blipFill>
        <p:spPr>
          <a:xfrm>
            <a:off x="4941926" y="2773201"/>
            <a:ext cx="5086601" cy="3382649"/>
          </a:xfrm>
          <a:prstGeom prst="rect">
            <a:avLst/>
          </a:prstGeom>
          <a:noFill/>
          <a:ln>
            <a:noFill/>
          </a:ln>
        </p:spPr>
      </p:pic>
      <p:sp>
        <p:nvSpPr>
          <p:cNvPr id="785" name="Google Shape;785;p78"/>
          <p:cNvSpPr txBox="1"/>
          <p:nvPr>
            <p:ph idx="4294967295"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rPr lang="en-US"/>
              <a:t>Language Representation: Idea n.3</a:t>
            </a:r>
            <a:endParaRPr/>
          </a:p>
        </p:txBody>
      </p:sp>
      <p:sp>
        <p:nvSpPr>
          <p:cNvPr id="786" name="Google Shape;786;p78"/>
          <p:cNvSpPr txBox="1"/>
          <p:nvPr>
            <p:ph idx="4294967295" type="body"/>
          </p:nvPr>
        </p:nvSpPr>
        <p:spPr>
          <a:xfrm>
            <a:off x="415600" y="1536633"/>
            <a:ext cx="11360700" cy="9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457188" lvl="0" marL="609584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i="1" lang="en-US"/>
              <a:t>“a word is characterized by the company it keeps“</a:t>
            </a:r>
            <a:r>
              <a:rPr b="1" i="1" lang="en-US"/>
              <a:t> </a:t>
            </a:r>
            <a:r>
              <a:rPr lang="en-US"/>
              <a:t>(Harris, 1954)</a:t>
            </a:r>
            <a:endParaRPr/>
          </a:p>
          <a:p>
            <a:pPr indent="-457188" lvl="0" marL="609584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/>
              <a:t>Let’s construct co-occurrence matrix, represent each word by co-occurrence counts</a:t>
            </a:r>
            <a:endParaRPr/>
          </a:p>
        </p:txBody>
      </p:sp>
      <p:sp>
        <p:nvSpPr>
          <p:cNvPr id="787" name="Google Shape;787;p78"/>
          <p:cNvSpPr txBox="1"/>
          <p:nvPr/>
        </p:nvSpPr>
        <p:spPr>
          <a:xfrm>
            <a:off x="1800633" y="6271000"/>
            <a:ext cx="9227100" cy="421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source: </a:t>
            </a:r>
            <a:r>
              <a:rPr lang="en-US" sz="1067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https://math.stackexchange.com/questions/3026590/similarity-using-euclidean-distance-cosine-similarity-given-co-occurrence-matri</a:t>
            </a:r>
            <a:endParaRPr sz="106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6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8" name="Google Shape;788;p78"/>
          <p:cNvSpPr txBox="1"/>
          <p:nvPr>
            <p:ph idx="12" type="sldNum"/>
          </p:nvPr>
        </p:nvSpPr>
        <p:spPr>
          <a:xfrm>
            <a:off x="10415352" y="6217625"/>
            <a:ext cx="16128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154</a:t>
            </a:r>
            <a:endParaRPr/>
          </a:p>
        </p:txBody>
      </p:sp>
      <p:sp>
        <p:nvSpPr>
          <p:cNvPr id="789" name="Google Shape;789;p78"/>
          <p:cNvSpPr txBox="1"/>
          <p:nvPr/>
        </p:nvSpPr>
        <p:spPr>
          <a:xfrm>
            <a:off x="841175" y="3720525"/>
            <a:ext cx="3146700" cy="20319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A </a:t>
            </a:r>
            <a:r>
              <a:rPr b="1" lang="en-US" sz="2000"/>
              <a:t>dog jumps with knife into the</a:t>
            </a:r>
            <a:r>
              <a:rPr lang="en-US" sz="2000"/>
              <a:t> boat</a:t>
            </a:r>
            <a:r>
              <a:rPr lang="en-US" sz="2000"/>
              <a:t>. He hits the cup with a knife and drops down the berry. The car just laughs at him in an evil way.</a:t>
            </a:r>
            <a:endParaRPr sz="2000"/>
          </a:p>
        </p:txBody>
      </p:sp>
      <p:graphicFrame>
        <p:nvGraphicFramePr>
          <p:cNvPr id="790" name="Google Shape;790;p78"/>
          <p:cNvGraphicFramePr/>
          <p:nvPr/>
        </p:nvGraphicFramePr>
        <p:xfrm>
          <a:off x="17425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{7605BA7A-3E15-4EE7-9963-05761346477F}</a:tableStyleId>
              </a:tblPr>
              <a:tblGrid>
                <a:gridCol w="1480425"/>
                <a:gridCol w="1608000"/>
                <a:gridCol w="1352825"/>
                <a:gridCol w="1480425"/>
                <a:gridCol w="1480425"/>
                <a:gridCol w="1480425"/>
                <a:gridCol w="1480425"/>
                <a:gridCol w="1480425"/>
              </a:tblGrid>
              <a:tr h="414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Terminology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Connections to other research areas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Common NLP problems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Pre-processing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Naïve methods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/>
                        <a:t>Sparse Representations</a:t>
                      </a:r>
                      <a:endParaRPr b="1"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Dense Representations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Sub-word representations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5" name="Google Shape;795;p79"/>
          <p:cNvPicPr preferRelativeResize="0"/>
          <p:nvPr/>
        </p:nvPicPr>
        <p:blipFill rotWithShape="1">
          <a:blip r:embed="rId3">
            <a:alphaModFix/>
          </a:blip>
          <a:srcRect b="9247" l="0" r="29268" t="0"/>
          <a:stretch/>
        </p:blipFill>
        <p:spPr>
          <a:xfrm>
            <a:off x="4941926" y="2773201"/>
            <a:ext cx="5086601" cy="3382649"/>
          </a:xfrm>
          <a:prstGeom prst="rect">
            <a:avLst/>
          </a:prstGeom>
          <a:noFill/>
          <a:ln>
            <a:noFill/>
          </a:ln>
        </p:spPr>
      </p:pic>
      <p:sp>
        <p:nvSpPr>
          <p:cNvPr id="796" name="Google Shape;796;p79"/>
          <p:cNvSpPr txBox="1"/>
          <p:nvPr>
            <p:ph idx="4294967295"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rPr lang="en-US"/>
              <a:t>Language Representation: Idea n.3</a:t>
            </a:r>
            <a:endParaRPr/>
          </a:p>
        </p:txBody>
      </p:sp>
      <p:sp>
        <p:nvSpPr>
          <p:cNvPr id="797" name="Google Shape;797;p79"/>
          <p:cNvSpPr txBox="1"/>
          <p:nvPr>
            <p:ph idx="4294967295" type="body"/>
          </p:nvPr>
        </p:nvSpPr>
        <p:spPr>
          <a:xfrm>
            <a:off x="415600" y="1536633"/>
            <a:ext cx="11360700" cy="9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457188" lvl="0" marL="609584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i="1" lang="en-US"/>
              <a:t>“a word is characterized by the company it keeps“</a:t>
            </a:r>
            <a:r>
              <a:rPr b="1" i="1" lang="en-US"/>
              <a:t> </a:t>
            </a:r>
            <a:r>
              <a:rPr lang="en-US"/>
              <a:t>(Harris, 1954)</a:t>
            </a:r>
            <a:endParaRPr/>
          </a:p>
          <a:p>
            <a:pPr indent="-457188" lvl="0" marL="609584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/>
              <a:t>Let’s construct co-occurrence matrix, represent each word by co-occurrence counts</a:t>
            </a:r>
            <a:endParaRPr/>
          </a:p>
        </p:txBody>
      </p:sp>
      <p:sp>
        <p:nvSpPr>
          <p:cNvPr id="798" name="Google Shape;798;p79"/>
          <p:cNvSpPr txBox="1"/>
          <p:nvPr/>
        </p:nvSpPr>
        <p:spPr>
          <a:xfrm>
            <a:off x="1800633" y="6271000"/>
            <a:ext cx="9227100" cy="421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source: </a:t>
            </a:r>
            <a:r>
              <a:rPr lang="en-US" sz="1067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https://math.stackexchange.com/questions/3026590/similarity-using-euclidean-distance-cosine-similarity-given-co-occurrence-matri</a:t>
            </a:r>
            <a:endParaRPr sz="106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6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9" name="Google Shape;799;p79"/>
          <p:cNvSpPr txBox="1"/>
          <p:nvPr>
            <p:ph idx="12" type="sldNum"/>
          </p:nvPr>
        </p:nvSpPr>
        <p:spPr>
          <a:xfrm>
            <a:off x="10415352" y="6217625"/>
            <a:ext cx="16128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154</a:t>
            </a:r>
            <a:endParaRPr/>
          </a:p>
        </p:txBody>
      </p:sp>
      <p:sp>
        <p:nvSpPr>
          <p:cNvPr id="800" name="Google Shape;800;p79"/>
          <p:cNvSpPr txBox="1"/>
          <p:nvPr/>
        </p:nvSpPr>
        <p:spPr>
          <a:xfrm>
            <a:off x="841175" y="3720525"/>
            <a:ext cx="3146700" cy="20319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A </a:t>
            </a:r>
            <a:r>
              <a:rPr lang="en-US" sz="2000"/>
              <a:t>dog</a:t>
            </a:r>
            <a:r>
              <a:rPr b="1" lang="en-US" sz="2000"/>
              <a:t> jumps with knife into the</a:t>
            </a:r>
            <a:r>
              <a:rPr lang="en-US" sz="2000"/>
              <a:t> </a:t>
            </a:r>
            <a:r>
              <a:rPr b="1" lang="en-US" sz="2000"/>
              <a:t>boat</a:t>
            </a:r>
            <a:r>
              <a:rPr lang="en-US" sz="2000"/>
              <a:t>. He hits the cup with a knife and drops down the berry. The car just laughs at him in an evil way.</a:t>
            </a:r>
            <a:endParaRPr sz="2000"/>
          </a:p>
        </p:txBody>
      </p:sp>
      <p:graphicFrame>
        <p:nvGraphicFramePr>
          <p:cNvPr id="801" name="Google Shape;801;p79"/>
          <p:cNvGraphicFramePr/>
          <p:nvPr/>
        </p:nvGraphicFramePr>
        <p:xfrm>
          <a:off x="17425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{7605BA7A-3E15-4EE7-9963-05761346477F}</a:tableStyleId>
              </a:tblPr>
              <a:tblGrid>
                <a:gridCol w="1480425"/>
                <a:gridCol w="1608000"/>
                <a:gridCol w="1352825"/>
                <a:gridCol w="1480425"/>
                <a:gridCol w="1480425"/>
                <a:gridCol w="1480425"/>
                <a:gridCol w="1480425"/>
                <a:gridCol w="1480425"/>
              </a:tblGrid>
              <a:tr h="414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Terminology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Connections to other research areas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Common NLP problems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Pre-processing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Naïve methods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/>
                        <a:t>Sparse Representations</a:t>
                      </a:r>
                      <a:endParaRPr b="1"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Dense Representations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Sub-word representations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5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p80"/>
          <p:cNvSpPr txBox="1"/>
          <p:nvPr>
            <p:ph idx="4294967295"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/>
              <a:t>Language Representation: Idea n.4</a:t>
            </a:r>
            <a:endParaRPr/>
          </a:p>
        </p:txBody>
      </p:sp>
      <p:sp>
        <p:nvSpPr>
          <p:cNvPr id="807" name="Google Shape;807;p80"/>
          <p:cNvSpPr txBox="1"/>
          <p:nvPr>
            <p:ph idx="4294967295" type="body"/>
          </p:nvPr>
        </p:nvSpPr>
        <p:spPr>
          <a:xfrm>
            <a:off x="415600" y="1536633"/>
            <a:ext cx="11360700" cy="9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457188" lvl="0" marL="609585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/>
              <a:t>Previous ideas n.2 and n.3 will work but they have serious limitations</a:t>
            </a:r>
            <a:endParaRPr/>
          </a:p>
        </p:txBody>
      </p:sp>
      <p:pic>
        <p:nvPicPr>
          <p:cNvPr id="808" name="Google Shape;808;p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42500" y="3572751"/>
            <a:ext cx="6233911" cy="278863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09" name="Google Shape;809;p80"/>
          <p:cNvCxnSpPr/>
          <p:nvPr/>
        </p:nvCxnSpPr>
        <p:spPr>
          <a:xfrm flipH="1">
            <a:off x="6691967" y="3009783"/>
            <a:ext cx="547500" cy="11547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810" name="Google Shape;810;p80"/>
          <p:cNvSpPr txBox="1"/>
          <p:nvPr/>
        </p:nvSpPr>
        <p:spPr>
          <a:xfrm>
            <a:off x="6846567" y="2616683"/>
            <a:ext cx="4047900" cy="3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must be very big matrix!</a:t>
            </a:r>
            <a:endParaRPr b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1" name="Google Shape;811;p80"/>
          <p:cNvSpPr txBox="1"/>
          <p:nvPr>
            <p:ph idx="12" type="sldNum"/>
          </p:nvPr>
        </p:nvSpPr>
        <p:spPr>
          <a:xfrm>
            <a:off x="10415352" y="6217625"/>
            <a:ext cx="16128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154</a:t>
            </a:r>
            <a:endParaRPr/>
          </a:p>
        </p:txBody>
      </p:sp>
      <p:pic>
        <p:nvPicPr>
          <p:cNvPr id="812" name="Google Shape;812;p80"/>
          <p:cNvPicPr preferRelativeResize="0"/>
          <p:nvPr/>
        </p:nvPicPr>
        <p:blipFill rotWithShape="1">
          <a:blip r:embed="rId4">
            <a:alphaModFix/>
          </a:blip>
          <a:srcRect b="9247" l="0" r="29268" t="0"/>
          <a:stretch/>
        </p:blipFill>
        <p:spPr>
          <a:xfrm>
            <a:off x="326725" y="3300975"/>
            <a:ext cx="4808799" cy="317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3" name="Google Shape;813;p80"/>
          <p:cNvPicPr preferRelativeResize="0"/>
          <p:nvPr/>
        </p:nvPicPr>
        <p:blipFill rotWithShape="1">
          <a:blip r:embed="rId5">
            <a:alphaModFix/>
          </a:blip>
          <a:srcRect b="5120" l="31087" r="31439" t="16576"/>
          <a:stretch/>
        </p:blipFill>
        <p:spPr>
          <a:xfrm rot="-5400000">
            <a:off x="2834088" y="1153813"/>
            <a:ext cx="382550" cy="4022875"/>
          </a:xfrm>
          <a:prstGeom prst="rect">
            <a:avLst/>
          </a:prstGeom>
          <a:noFill/>
          <a:ln>
            <a:noFill/>
          </a:ln>
        </p:spPr>
      </p:pic>
      <p:sp>
        <p:nvSpPr>
          <p:cNvPr id="814" name="Google Shape;814;p80"/>
          <p:cNvSpPr txBox="1"/>
          <p:nvPr/>
        </p:nvSpPr>
        <p:spPr>
          <a:xfrm>
            <a:off x="2383700" y="2590288"/>
            <a:ext cx="7107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Size of while vocabulary!</a:t>
            </a:r>
            <a:endParaRPr b="1"/>
          </a:p>
        </p:txBody>
      </p:sp>
      <p:graphicFrame>
        <p:nvGraphicFramePr>
          <p:cNvPr id="815" name="Google Shape;815;p80"/>
          <p:cNvGraphicFramePr/>
          <p:nvPr/>
        </p:nvGraphicFramePr>
        <p:xfrm>
          <a:off x="17425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{7605BA7A-3E15-4EE7-9963-05761346477F}</a:tableStyleId>
              </a:tblPr>
              <a:tblGrid>
                <a:gridCol w="1480425"/>
                <a:gridCol w="1608000"/>
                <a:gridCol w="1352825"/>
                <a:gridCol w="1480425"/>
                <a:gridCol w="1480425"/>
                <a:gridCol w="1480425"/>
                <a:gridCol w="1480425"/>
                <a:gridCol w="1480425"/>
              </a:tblGrid>
              <a:tr h="414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Terminology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Connections to other research areas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Common NLP problems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Pre-processing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Naïve methods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/>
                        <a:t>Sparse Representations</a:t>
                      </a:r>
                      <a:endParaRPr b="1"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Dense Representations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Sub-word representations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p81"/>
          <p:cNvSpPr txBox="1"/>
          <p:nvPr>
            <p:ph idx="4294967295"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/>
              <a:t>Language Representation: Idea n.4</a:t>
            </a:r>
            <a:endParaRPr/>
          </a:p>
        </p:txBody>
      </p:sp>
      <p:sp>
        <p:nvSpPr>
          <p:cNvPr id="821" name="Google Shape;821;p81"/>
          <p:cNvSpPr txBox="1"/>
          <p:nvPr>
            <p:ph idx="4294967295" type="body"/>
          </p:nvPr>
        </p:nvSpPr>
        <p:spPr>
          <a:xfrm>
            <a:off x="415600" y="1536633"/>
            <a:ext cx="11360700" cy="9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457188" lvl="0" marL="609585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/>
              <a:t>Previous ideas n.2 and n.3 will work but they have serious limitations</a:t>
            </a:r>
            <a:endParaRPr/>
          </a:p>
          <a:p>
            <a:pPr indent="-457188" lvl="0" marL="609585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/>
              <a:t>Representations are very sparse, they contain lots of zeros</a:t>
            </a:r>
            <a:endParaRPr/>
          </a:p>
        </p:txBody>
      </p:sp>
      <p:pic>
        <p:nvPicPr>
          <p:cNvPr id="822" name="Google Shape;822;p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3313" y="3576283"/>
            <a:ext cx="4681934" cy="261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3" name="Google Shape;823;p8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70660" y="3576280"/>
            <a:ext cx="5727528" cy="1454253"/>
          </a:xfrm>
          <a:prstGeom prst="rect">
            <a:avLst/>
          </a:prstGeom>
          <a:noFill/>
          <a:ln>
            <a:noFill/>
          </a:ln>
        </p:spPr>
      </p:pic>
      <p:sp>
        <p:nvSpPr>
          <p:cNvPr id="824" name="Google Shape;824;p81"/>
          <p:cNvSpPr txBox="1"/>
          <p:nvPr>
            <p:ph idx="12" type="sldNum"/>
          </p:nvPr>
        </p:nvSpPr>
        <p:spPr>
          <a:xfrm>
            <a:off x="10415352" y="6217625"/>
            <a:ext cx="16128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154</a:t>
            </a:r>
            <a:endParaRPr/>
          </a:p>
        </p:txBody>
      </p:sp>
      <p:graphicFrame>
        <p:nvGraphicFramePr>
          <p:cNvPr id="825" name="Google Shape;825;p81"/>
          <p:cNvGraphicFramePr/>
          <p:nvPr/>
        </p:nvGraphicFramePr>
        <p:xfrm>
          <a:off x="17425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{7605BA7A-3E15-4EE7-9963-05761346477F}</a:tableStyleId>
              </a:tblPr>
              <a:tblGrid>
                <a:gridCol w="1480425"/>
                <a:gridCol w="1608000"/>
                <a:gridCol w="1352825"/>
                <a:gridCol w="1480425"/>
                <a:gridCol w="1480425"/>
                <a:gridCol w="1480425"/>
                <a:gridCol w="1480425"/>
                <a:gridCol w="1480425"/>
              </a:tblGrid>
              <a:tr h="414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Terminology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Connections to other research areas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Common NLP problems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Pre-processing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Naïve methods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/>
                        <a:t>Sparse Representations</a:t>
                      </a:r>
                      <a:endParaRPr b="1"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Dense Representations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Sub-word representations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82"/>
          <p:cNvSpPr txBox="1"/>
          <p:nvPr>
            <p:ph idx="4294967295"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/>
              <a:t>Dense representations</a:t>
            </a:r>
            <a:endParaRPr/>
          </a:p>
        </p:txBody>
      </p:sp>
      <p:sp>
        <p:nvSpPr>
          <p:cNvPr id="831" name="Google Shape;831;p82"/>
          <p:cNvSpPr txBox="1"/>
          <p:nvPr>
            <p:ph idx="12" type="sldNum"/>
          </p:nvPr>
        </p:nvSpPr>
        <p:spPr>
          <a:xfrm>
            <a:off x="10415352" y="6217625"/>
            <a:ext cx="16128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154</a:t>
            </a:r>
            <a:endParaRPr/>
          </a:p>
        </p:txBody>
      </p:sp>
      <p:graphicFrame>
        <p:nvGraphicFramePr>
          <p:cNvPr id="832" name="Google Shape;832;p82"/>
          <p:cNvGraphicFramePr/>
          <p:nvPr/>
        </p:nvGraphicFramePr>
        <p:xfrm>
          <a:off x="17425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{7605BA7A-3E15-4EE7-9963-05761346477F}</a:tableStyleId>
              </a:tblPr>
              <a:tblGrid>
                <a:gridCol w="1480425"/>
                <a:gridCol w="1608000"/>
                <a:gridCol w="1352825"/>
                <a:gridCol w="1480425"/>
                <a:gridCol w="1480425"/>
                <a:gridCol w="1480425"/>
                <a:gridCol w="1480425"/>
                <a:gridCol w="1480425"/>
              </a:tblGrid>
              <a:tr h="414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Terminology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Connections to other research areas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Common NLP problems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Pre-processing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Naïve methods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Sparse Representations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/>
                        <a:t>Dense Representations</a:t>
                      </a:r>
                      <a:endParaRPr b="1"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Sub-word representations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pic>
        <p:nvPicPr>
          <p:cNvPr id="833" name="Google Shape;833;p82"/>
          <p:cNvPicPr preferRelativeResize="0"/>
          <p:nvPr/>
        </p:nvPicPr>
        <p:blipFill rotWithShape="1">
          <a:blip r:embed="rId3">
            <a:alphaModFix/>
          </a:blip>
          <a:srcRect b="9247" l="0" r="29268" t="0"/>
          <a:stretch/>
        </p:blipFill>
        <p:spPr>
          <a:xfrm>
            <a:off x="949200" y="2813575"/>
            <a:ext cx="3341749" cy="2222300"/>
          </a:xfrm>
          <a:prstGeom prst="rect">
            <a:avLst/>
          </a:prstGeom>
          <a:noFill/>
          <a:ln>
            <a:noFill/>
          </a:ln>
        </p:spPr>
      </p:pic>
      <p:sp>
        <p:nvSpPr>
          <p:cNvPr id="834" name="Google Shape;834;p82"/>
          <p:cNvSpPr/>
          <p:nvPr/>
        </p:nvSpPr>
        <p:spPr>
          <a:xfrm rot="-5400000">
            <a:off x="6603051" y="3245823"/>
            <a:ext cx="1566050" cy="1563600"/>
          </a:xfrm>
          <a:prstGeom prst="flowChartManualOperation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5" name="Google Shape;835;p82"/>
          <p:cNvSpPr/>
          <p:nvPr/>
        </p:nvSpPr>
        <p:spPr>
          <a:xfrm rot="5400000">
            <a:off x="8624876" y="3245823"/>
            <a:ext cx="1566050" cy="1563600"/>
          </a:xfrm>
          <a:prstGeom prst="flowChartManualOperation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6" name="Google Shape;836;p82"/>
          <p:cNvSpPr txBox="1"/>
          <p:nvPr/>
        </p:nvSpPr>
        <p:spPr>
          <a:xfrm>
            <a:off x="1430075" y="2210725"/>
            <a:ext cx="92841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/>
              <a:t>Big matrix                                 =                   Small matrix x Small matrix</a:t>
            </a:r>
            <a:endParaRPr sz="2100"/>
          </a:p>
        </p:txBody>
      </p:sp>
      <p:sp>
        <p:nvSpPr>
          <p:cNvPr id="837" name="Google Shape;837;p82"/>
          <p:cNvSpPr txBox="1"/>
          <p:nvPr/>
        </p:nvSpPr>
        <p:spPr>
          <a:xfrm rot="-5398037">
            <a:off x="-39593" y="3827522"/>
            <a:ext cx="1576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big dimension</a:t>
            </a:r>
            <a:endParaRPr/>
          </a:p>
        </p:txBody>
      </p:sp>
      <p:sp>
        <p:nvSpPr>
          <p:cNvPr id="838" name="Google Shape;838;p82"/>
          <p:cNvSpPr txBox="1"/>
          <p:nvPr/>
        </p:nvSpPr>
        <p:spPr>
          <a:xfrm>
            <a:off x="1965875" y="5035875"/>
            <a:ext cx="1774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big dimension</a:t>
            </a:r>
            <a:endParaRPr/>
          </a:p>
        </p:txBody>
      </p:sp>
      <p:sp>
        <p:nvSpPr>
          <p:cNvPr id="839" name="Google Shape;839;p82"/>
          <p:cNvSpPr txBox="1"/>
          <p:nvPr/>
        </p:nvSpPr>
        <p:spPr>
          <a:xfrm rot="-5398037">
            <a:off x="5508232" y="3827522"/>
            <a:ext cx="1576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big dimension</a:t>
            </a:r>
            <a:endParaRPr/>
          </a:p>
        </p:txBody>
      </p:sp>
      <p:sp>
        <p:nvSpPr>
          <p:cNvPr id="840" name="Google Shape;840;p82"/>
          <p:cNvSpPr txBox="1"/>
          <p:nvPr/>
        </p:nvSpPr>
        <p:spPr>
          <a:xfrm rot="-5398037">
            <a:off x="9893507" y="3890772"/>
            <a:ext cx="1576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big dimension</a:t>
            </a:r>
            <a:endParaRPr/>
          </a:p>
        </p:txBody>
      </p:sp>
      <p:sp>
        <p:nvSpPr>
          <p:cNvPr id="841" name="Google Shape;841;p82"/>
          <p:cNvSpPr txBox="1"/>
          <p:nvPr/>
        </p:nvSpPr>
        <p:spPr>
          <a:xfrm rot="-5400000">
            <a:off x="7192188" y="4031175"/>
            <a:ext cx="2409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very small dimension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0"/>
          <p:cNvSpPr txBox="1"/>
          <p:nvPr>
            <p:ph idx="4294967295"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/>
              <a:t>Common </a:t>
            </a:r>
            <a:r>
              <a:rPr lang="en-US"/>
              <a:t>Terminology in NLP</a:t>
            </a:r>
            <a:endParaRPr/>
          </a:p>
        </p:txBody>
      </p:sp>
      <p:sp>
        <p:nvSpPr>
          <p:cNvPr id="142" name="Google Shape;142;p20"/>
          <p:cNvSpPr txBox="1"/>
          <p:nvPr>
            <p:ph idx="12" type="sldNum"/>
          </p:nvPr>
        </p:nvSpPr>
        <p:spPr>
          <a:xfrm>
            <a:off x="10415352" y="6217625"/>
            <a:ext cx="16128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154</a:t>
            </a:r>
            <a:endParaRPr/>
          </a:p>
        </p:txBody>
      </p:sp>
      <p:sp>
        <p:nvSpPr>
          <p:cNvPr id="143" name="Google Shape;143;p20"/>
          <p:cNvSpPr txBox="1"/>
          <p:nvPr/>
        </p:nvSpPr>
        <p:spPr>
          <a:xfrm>
            <a:off x="873425" y="1570100"/>
            <a:ext cx="6049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20"/>
          <p:cNvSpPr txBox="1"/>
          <p:nvPr>
            <p:ph idx="4294967295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Char char="•"/>
            </a:pPr>
            <a:r>
              <a:rPr b="1" lang="en-US" sz="2300"/>
              <a:t>Token</a:t>
            </a:r>
            <a:r>
              <a:rPr lang="en-US" sz="2300"/>
              <a:t> — unit of text, text is sequence of tokens</a:t>
            </a:r>
            <a:endParaRPr sz="2300"/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Char char="•"/>
            </a:pPr>
            <a:r>
              <a:rPr b="1" lang="en-US" sz="2300"/>
              <a:t>Corpus</a:t>
            </a:r>
            <a:r>
              <a:rPr lang="en-US" sz="2300"/>
              <a:t> — dataset with natural language</a:t>
            </a:r>
            <a:endParaRPr sz="2300"/>
          </a:p>
        </p:txBody>
      </p:sp>
      <p:graphicFrame>
        <p:nvGraphicFramePr>
          <p:cNvPr id="145" name="Google Shape;145;p20"/>
          <p:cNvGraphicFramePr/>
          <p:nvPr/>
        </p:nvGraphicFramePr>
        <p:xfrm>
          <a:off x="17425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{7605BA7A-3E15-4EE7-9963-05761346477F}</a:tableStyleId>
              </a:tblPr>
              <a:tblGrid>
                <a:gridCol w="1480425"/>
                <a:gridCol w="1608000"/>
                <a:gridCol w="1352825"/>
                <a:gridCol w="1480425"/>
                <a:gridCol w="1480425"/>
                <a:gridCol w="1480425"/>
                <a:gridCol w="1480425"/>
                <a:gridCol w="1480425"/>
              </a:tblGrid>
              <a:tr h="414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/>
                        <a:t>Terminology</a:t>
                      </a:r>
                      <a:endParaRPr b="1" sz="1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Connections to other research areas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Common NLP problems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Pre-processing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Naïve methods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Sparse Representations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Dense Representations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Sub-word representations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46" name="Google Shape;146;p20"/>
          <p:cNvSpPr txBox="1"/>
          <p:nvPr/>
        </p:nvSpPr>
        <p:spPr>
          <a:xfrm>
            <a:off x="474350" y="2898625"/>
            <a:ext cx="111324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</a:rPr>
              <a:t>{</a:t>
            </a:r>
            <a:r>
              <a:rPr lang="en-US" sz="2100">
                <a:solidFill>
                  <a:srgbClr val="B45F06"/>
                </a:solidFill>
              </a:rPr>
              <a:t>“</a:t>
            </a:r>
            <a:r>
              <a:rPr lang="en-US" sz="2100">
                <a:solidFill>
                  <a:srgbClr val="B45F06"/>
                </a:solidFill>
              </a:rPr>
              <a:t>A sneaky fox jumps over my uncle’s fence.”,</a:t>
            </a:r>
            <a:endParaRPr sz="2100">
              <a:solidFill>
                <a:srgbClr val="B45F0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</a:rPr>
              <a:t> </a:t>
            </a:r>
            <a:r>
              <a:rPr lang="en-US" sz="2100">
                <a:solidFill>
                  <a:srgbClr val="BF9000"/>
                </a:solidFill>
              </a:rPr>
              <a:t>“A</a:t>
            </a:r>
            <a:r>
              <a:rPr lang="en-US" sz="2100">
                <a:solidFill>
                  <a:srgbClr val="BF9000"/>
                </a:solidFill>
              </a:rPr>
              <a:t> </a:t>
            </a:r>
            <a:r>
              <a:rPr lang="en-US" sz="2100">
                <a:solidFill>
                  <a:srgbClr val="BF9000"/>
                </a:solidFill>
              </a:rPr>
              <a:t>greyhound was chasing the boy through the dark forest.”,</a:t>
            </a:r>
            <a:r>
              <a:rPr lang="en-US" sz="2100">
                <a:solidFill>
                  <a:srgbClr val="BF9000"/>
                </a:solidFill>
              </a:rPr>
              <a:t> </a:t>
            </a:r>
            <a:endParaRPr sz="2100">
              <a:solidFill>
                <a:srgbClr val="BF9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</a:rPr>
              <a:t> </a:t>
            </a:r>
            <a:r>
              <a:rPr lang="en-US" sz="2100">
                <a:solidFill>
                  <a:srgbClr val="A61C00"/>
                </a:solidFill>
              </a:rPr>
              <a:t>”A great stone building with fence with a boy behind was guarded by the greyhound”</a:t>
            </a:r>
            <a:r>
              <a:rPr lang="en-US" sz="2100">
                <a:solidFill>
                  <a:schemeClr val="dk1"/>
                </a:solidFill>
              </a:rPr>
              <a:t>}</a:t>
            </a:r>
            <a:endParaRPr sz="2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5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6" name="Google Shape;846;p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27767" y="3986204"/>
            <a:ext cx="3525060" cy="911381"/>
          </a:xfrm>
          <a:prstGeom prst="rect">
            <a:avLst/>
          </a:prstGeom>
          <a:noFill/>
          <a:ln>
            <a:noFill/>
          </a:ln>
        </p:spPr>
      </p:pic>
      <p:pic>
        <p:nvPicPr>
          <p:cNvPr id="847" name="Google Shape;847;p8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" y="1148006"/>
            <a:ext cx="8604193" cy="6029550"/>
          </a:xfrm>
          <a:prstGeom prst="rect">
            <a:avLst/>
          </a:prstGeom>
          <a:noFill/>
          <a:ln>
            <a:noFill/>
          </a:ln>
        </p:spPr>
      </p:pic>
      <p:sp>
        <p:nvSpPr>
          <p:cNvPr id="848" name="Google Shape;848;p83"/>
          <p:cNvSpPr txBox="1"/>
          <p:nvPr>
            <p:ph idx="4294967295"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/>
              <a:t>Word2Vec</a:t>
            </a:r>
            <a:endParaRPr/>
          </a:p>
        </p:txBody>
      </p:sp>
      <p:sp>
        <p:nvSpPr>
          <p:cNvPr id="849" name="Google Shape;849;p83"/>
          <p:cNvSpPr txBox="1"/>
          <p:nvPr>
            <p:ph idx="4294967295" type="body"/>
          </p:nvPr>
        </p:nvSpPr>
        <p:spPr>
          <a:xfrm>
            <a:off x="8578805" y="5888607"/>
            <a:ext cx="34494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52396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467"/>
              <a:t>Mikolov et al, 2013</a:t>
            </a:r>
            <a:endParaRPr/>
          </a:p>
        </p:txBody>
      </p:sp>
      <p:pic>
        <p:nvPicPr>
          <p:cNvPr id="850" name="Google Shape;850;p8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855040" y="2028157"/>
            <a:ext cx="4190725" cy="836596"/>
          </a:xfrm>
          <a:prstGeom prst="rect">
            <a:avLst/>
          </a:prstGeom>
          <a:noFill/>
          <a:ln>
            <a:noFill/>
          </a:ln>
        </p:spPr>
      </p:pic>
      <p:sp>
        <p:nvSpPr>
          <p:cNvPr id="851" name="Google Shape;851;p83"/>
          <p:cNvSpPr txBox="1"/>
          <p:nvPr/>
        </p:nvSpPr>
        <p:spPr>
          <a:xfrm>
            <a:off x="293675" y="1617788"/>
            <a:ext cx="1596000" cy="4617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852" name="Google Shape;852;p83"/>
          <p:cNvSpPr txBox="1"/>
          <p:nvPr>
            <p:ph idx="12" type="sldNum"/>
          </p:nvPr>
        </p:nvSpPr>
        <p:spPr>
          <a:xfrm>
            <a:off x="10415352" y="6217625"/>
            <a:ext cx="16128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154</a:t>
            </a:r>
            <a:endParaRPr/>
          </a:p>
        </p:txBody>
      </p:sp>
      <p:graphicFrame>
        <p:nvGraphicFramePr>
          <p:cNvPr id="853" name="Google Shape;853;p83"/>
          <p:cNvGraphicFramePr/>
          <p:nvPr/>
        </p:nvGraphicFramePr>
        <p:xfrm>
          <a:off x="17425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{7605BA7A-3E15-4EE7-9963-05761346477F}</a:tableStyleId>
              </a:tblPr>
              <a:tblGrid>
                <a:gridCol w="1480425"/>
                <a:gridCol w="1608000"/>
                <a:gridCol w="1352825"/>
                <a:gridCol w="1480425"/>
                <a:gridCol w="1480425"/>
                <a:gridCol w="1480425"/>
                <a:gridCol w="1480425"/>
                <a:gridCol w="1480425"/>
              </a:tblGrid>
              <a:tr h="414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Terminology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Connections to other research areas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Common NLP problems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Pre-processing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Naïve methods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Sparse Representations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/>
                        <a:t>Dense Representations</a:t>
                      </a:r>
                      <a:endParaRPr b="1"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Sub-word representations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854" name="Google Shape;854;p83"/>
          <p:cNvSpPr/>
          <p:nvPr/>
        </p:nvSpPr>
        <p:spPr>
          <a:xfrm>
            <a:off x="74275" y="2649125"/>
            <a:ext cx="8603400" cy="4209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55" name="Google Shape;855;p83"/>
          <p:cNvPicPr preferRelativeResize="0"/>
          <p:nvPr/>
        </p:nvPicPr>
        <p:blipFill rotWithShape="1">
          <a:blip r:embed="rId7">
            <a:alphaModFix/>
          </a:blip>
          <a:srcRect b="9247" l="0" r="29268" t="0"/>
          <a:stretch/>
        </p:blipFill>
        <p:spPr>
          <a:xfrm>
            <a:off x="340051" y="3359676"/>
            <a:ext cx="5086601" cy="3382649"/>
          </a:xfrm>
          <a:prstGeom prst="rect">
            <a:avLst/>
          </a:prstGeom>
          <a:noFill/>
          <a:ln>
            <a:noFill/>
          </a:ln>
        </p:spPr>
      </p:pic>
      <p:sp>
        <p:nvSpPr>
          <p:cNvPr id="856" name="Google Shape;856;p83"/>
          <p:cNvSpPr txBox="1"/>
          <p:nvPr/>
        </p:nvSpPr>
        <p:spPr>
          <a:xfrm>
            <a:off x="6821325" y="1356875"/>
            <a:ext cx="5716200" cy="7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228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600">
                <a:solidFill>
                  <a:schemeClr val="dk1"/>
                </a:solidFill>
              </a:rPr>
              <a:t>“a word is characterized by the company it keeps“</a:t>
            </a:r>
            <a:r>
              <a:rPr b="1" i="1" lang="en-US" sz="1600">
                <a:solidFill>
                  <a:schemeClr val="dk1"/>
                </a:solidFill>
              </a:rPr>
              <a:t> </a:t>
            </a:r>
            <a:br>
              <a:rPr b="1" i="1" lang="en-US" sz="1600">
                <a:solidFill>
                  <a:schemeClr val="dk1"/>
                </a:solidFill>
              </a:rPr>
            </a:br>
            <a:r>
              <a:rPr lang="en-US" sz="1600">
                <a:solidFill>
                  <a:schemeClr val="dk1"/>
                </a:solidFill>
              </a:rPr>
              <a:t>(Harris, 1954)</a:t>
            </a: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8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0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p84"/>
          <p:cNvSpPr txBox="1"/>
          <p:nvPr>
            <p:ph idx="4294967295"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/>
              <a:t>Word2Vec</a:t>
            </a:r>
            <a:endParaRPr/>
          </a:p>
        </p:txBody>
      </p:sp>
      <p:sp>
        <p:nvSpPr>
          <p:cNvPr id="862" name="Google Shape;862;p84"/>
          <p:cNvSpPr txBox="1"/>
          <p:nvPr>
            <p:ph idx="4294967295" type="body"/>
          </p:nvPr>
        </p:nvSpPr>
        <p:spPr>
          <a:xfrm>
            <a:off x="8578805" y="5888607"/>
            <a:ext cx="34494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52396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467"/>
              <a:t>Mikolov et al, 2013</a:t>
            </a:r>
            <a:endParaRPr/>
          </a:p>
        </p:txBody>
      </p:sp>
      <p:pic>
        <p:nvPicPr>
          <p:cNvPr id="863" name="Google Shape;863;p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04442" y="1286785"/>
            <a:ext cx="7920351" cy="102580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64" name="Google Shape;864;p84"/>
          <p:cNvCxnSpPr/>
          <p:nvPr/>
        </p:nvCxnSpPr>
        <p:spPr>
          <a:xfrm rot="10800000">
            <a:off x="9388730" y="1948940"/>
            <a:ext cx="667447" cy="542856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865" name="Google Shape;865;p84"/>
          <p:cNvSpPr txBox="1"/>
          <p:nvPr/>
        </p:nvSpPr>
        <p:spPr>
          <a:xfrm>
            <a:off x="10207454" y="2168046"/>
            <a:ext cx="22194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Skip-gram variant</a:t>
            </a:r>
            <a:endParaRPr/>
          </a:p>
        </p:txBody>
      </p:sp>
      <p:sp>
        <p:nvSpPr>
          <p:cNvPr id="866" name="Google Shape;866;p84"/>
          <p:cNvSpPr txBox="1"/>
          <p:nvPr/>
        </p:nvSpPr>
        <p:spPr>
          <a:xfrm>
            <a:off x="4547527" y="2999055"/>
            <a:ext cx="6888037" cy="83099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-9557" l="-1415" r="0" t="-5881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cxnSp>
        <p:nvCxnSpPr>
          <p:cNvPr id="867" name="Google Shape;867;p84"/>
          <p:cNvCxnSpPr/>
          <p:nvPr/>
        </p:nvCxnSpPr>
        <p:spPr>
          <a:xfrm flipH="1">
            <a:off x="8294120" y="1948940"/>
            <a:ext cx="943323" cy="1050115"/>
          </a:xfrm>
          <a:prstGeom prst="straightConnector1">
            <a:avLst/>
          </a:prstGeom>
          <a:noFill/>
          <a:ln cap="flat" cmpd="sng" w="9525">
            <a:solidFill>
              <a:srgbClr val="00B050"/>
            </a:solidFill>
            <a:prstDash val="solid"/>
            <a:miter lim="800000"/>
            <a:headEnd len="med" w="med" type="triangle"/>
            <a:tailEnd len="med" w="med" type="triangle"/>
          </a:ln>
        </p:spPr>
      </p:cxnSp>
      <p:pic>
        <p:nvPicPr>
          <p:cNvPr id="868" name="Google Shape;868;p8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56437" y="2704710"/>
            <a:ext cx="3525060" cy="911381"/>
          </a:xfrm>
          <a:prstGeom prst="rect">
            <a:avLst/>
          </a:prstGeom>
          <a:noFill/>
          <a:ln>
            <a:noFill/>
          </a:ln>
        </p:spPr>
      </p:pic>
      <p:sp>
        <p:nvSpPr>
          <p:cNvPr id="869" name="Google Shape;869;p84"/>
          <p:cNvSpPr txBox="1"/>
          <p:nvPr>
            <p:ph idx="12" type="sldNum"/>
          </p:nvPr>
        </p:nvSpPr>
        <p:spPr>
          <a:xfrm>
            <a:off x="10415352" y="6217625"/>
            <a:ext cx="16128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154</a:t>
            </a:r>
            <a:endParaRPr/>
          </a:p>
        </p:txBody>
      </p:sp>
      <p:graphicFrame>
        <p:nvGraphicFramePr>
          <p:cNvPr id="870" name="Google Shape;870;p84"/>
          <p:cNvGraphicFramePr/>
          <p:nvPr/>
        </p:nvGraphicFramePr>
        <p:xfrm>
          <a:off x="17425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{7605BA7A-3E15-4EE7-9963-05761346477F}</a:tableStyleId>
              </a:tblPr>
              <a:tblGrid>
                <a:gridCol w="1480425"/>
                <a:gridCol w="1608000"/>
                <a:gridCol w="1352825"/>
                <a:gridCol w="1480425"/>
                <a:gridCol w="1480425"/>
                <a:gridCol w="1480425"/>
                <a:gridCol w="1480425"/>
                <a:gridCol w="1480425"/>
              </a:tblGrid>
              <a:tr h="414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Terminology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Connections to other research areas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Common NLP problems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Pre-processing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Naïve methods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Sparse Representations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/>
                        <a:t>Dense Representations</a:t>
                      </a:r>
                      <a:endParaRPr b="1"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Sub-word representations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4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p85"/>
          <p:cNvSpPr txBox="1"/>
          <p:nvPr>
            <p:ph idx="4294967295"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/>
              <a:t>Word2Vec</a:t>
            </a:r>
            <a:endParaRPr/>
          </a:p>
        </p:txBody>
      </p:sp>
      <p:pic>
        <p:nvPicPr>
          <p:cNvPr descr="Image result for word2vec king queen" id="876" name="Google Shape;876;p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10299" y="1232378"/>
            <a:ext cx="8988263" cy="3147452"/>
          </a:xfrm>
          <a:prstGeom prst="rect">
            <a:avLst/>
          </a:prstGeom>
          <a:noFill/>
          <a:ln>
            <a:noFill/>
          </a:ln>
        </p:spPr>
      </p:pic>
      <p:sp>
        <p:nvSpPr>
          <p:cNvPr id="877" name="Google Shape;877;p85"/>
          <p:cNvSpPr txBox="1"/>
          <p:nvPr/>
        </p:nvSpPr>
        <p:spPr>
          <a:xfrm>
            <a:off x="1060872" y="6304970"/>
            <a:ext cx="5553144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Demo: </a:t>
            </a:r>
            <a:r>
              <a:rPr lang="en-US" sz="24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https://projector.tensorflow.org/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mage result for word2vec cosine similarity" id="878" name="Google Shape;878;p8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10299" y="4467177"/>
            <a:ext cx="5722229" cy="175044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79" name="Google Shape;879;p85"/>
          <p:cNvCxnSpPr/>
          <p:nvPr/>
        </p:nvCxnSpPr>
        <p:spPr>
          <a:xfrm flipH="1">
            <a:off x="4734413" y="5342399"/>
            <a:ext cx="2616385" cy="175149"/>
          </a:xfrm>
          <a:prstGeom prst="straightConnector1">
            <a:avLst/>
          </a:prstGeom>
          <a:noFill/>
          <a:ln cap="flat" cmpd="sng" w="9525">
            <a:solidFill>
              <a:srgbClr val="00B05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880" name="Google Shape;880;p85"/>
          <p:cNvSpPr txBox="1"/>
          <p:nvPr/>
        </p:nvSpPr>
        <p:spPr>
          <a:xfrm>
            <a:off x="7350797" y="5107180"/>
            <a:ext cx="2230098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Cosine similarity</a:t>
            </a:r>
            <a:endParaRPr/>
          </a:p>
        </p:txBody>
      </p:sp>
      <p:sp>
        <p:nvSpPr>
          <p:cNvPr id="881" name="Google Shape;881;p85"/>
          <p:cNvSpPr txBox="1"/>
          <p:nvPr>
            <p:ph idx="12" type="sldNum"/>
          </p:nvPr>
        </p:nvSpPr>
        <p:spPr>
          <a:xfrm>
            <a:off x="10415352" y="6217625"/>
            <a:ext cx="16128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154</a:t>
            </a:r>
            <a:endParaRPr/>
          </a:p>
        </p:txBody>
      </p:sp>
      <p:graphicFrame>
        <p:nvGraphicFramePr>
          <p:cNvPr id="882" name="Google Shape;882;p85"/>
          <p:cNvGraphicFramePr/>
          <p:nvPr/>
        </p:nvGraphicFramePr>
        <p:xfrm>
          <a:off x="17425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{7605BA7A-3E15-4EE7-9963-05761346477F}</a:tableStyleId>
              </a:tblPr>
              <a:tblGrid>
                <a:gridCol w="1480425"/>
                <a:gridCol w="1608000"/>
                <a:gridCol w="1352825"/>
                <a:gridCol w="1480425"/>
                <a:gridCol w="1480425"/>
                <a:gridCol w="1480425"/>
                <a:gridCol w="1480425"/>
                <a:gridCol w="1480425"/>
              </a:tblGrid>
              <a:tr h="414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Terminology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Connections to other research areas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Common NLP problems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Pre-processing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Naïve methods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Sparse Representations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/>
                        <a:t>Dense Representations</a:t>
                      </a:r>
                      <a:endParaRPr b="1"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Sub-word representations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6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p86"/>
          <p:cNvSpPr txBox="1"/>
          <p:nvPr>
            <p:ph idx="4294967295"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/>
              <a:t>Document-level embeddings</a:t>
            </a:r>
            <a:endParaRPr/>
          </a:p>
        </p:txBody>
      </p:sp>
      <p:sp>
        <p:nvSpPr>
          <p:cNvPr id="888" name="Google Shape;888;p86"/>
          <p:cNvSpPr txBox="1"/>
          <p:nvPr>
            <p:ph idx="4294967295" type="body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57188" lvl="0" marL="609585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/>
              <a:t>We can follow similar ideas as we introduced on document-level!</a:t>
            </a:r>
            <a:endParaRPr/>
          </a:p>
          <a:p>
            <a:pPr indent="-457188" lvl="0" marL="609584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/>
              <a:t>E.g. models like </a:t>
            </a:r>
            <a:r>
              <a:rPr b="1" lang="en-US"/>
              <a:t>doc2vec </a:t>
            </a:r>
            <a:r>
              <a:rPr lang="en-US"/>
              <a:t>(Le and Mikolov, 2014) or </a:t>
            </a:r>
            <a:r>
              <a:rPr b="1" lang="en-US"/>
              <a:t>Infersent</a:t>
            </a:r>
            <a:r>
              <a:rPr lang="en-US"/>
              <a:t> </a:t>
            </a:r>
            <a:r>
              <a:rPr lang="en-US"/>
              <a:t> (Conneau et al., 2017) could capture multi-purpose similarity.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457188" lvl="0" marL="609584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/>
              <a:t>Capturing all the information with single vector is HARD.</a:t>
            </a:r>
            <a:endParaRPr/>
          </a:p>
          <a:p>
            <a:pPr indent="-520688" lvl="0" marL="609585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-US"/>
              <a:t>Afternoon session: </a:t>
            </a:r>
            <a:r>
              <a:rPr b="1" lang="en-US" u="sng"/>
              <a:t>Sequence processing</a:t>
            </a:r>
            <a:r>
              <a:rPr lang="en-US"/>
              <a:t>!</a:t>
            </a:r>
            <a:endParaRPr/>
          </a:p>
        </p:txBody>
      </p:sp>
      <p:sp>
        <p:nvSpPr>
          <p:cNvPr id="889" name="Google Shape;889;p86"/>
          <p:cNvSpPr txBox="1"/>
          <p:nvPr>
            <p:ph idx="12" type="sldNum"/>
          </p:nvPr>
        </p:nvSpPr>
        <p:spPr>
          <a:xfrm>
            <a:off x="10415352" y="6217625"/>
            <a:ext cx="16128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154</a:t>
            </a:r>
            <a:endParaRPr/>
          </a:p>
        </p:txBody>
      </p:sp>
      <p:graphicFrame>
        <p:nvGraphicFramePr>
          <p:cNvPr id="890" name="Google Shape;890;p86"/>
          <p:cNvGraphicFramePr/>
          <p:nvPr/>
        </p:nvGraphicFramePr>
        <p:xfrm>
          <a:off x="17425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{7605BA7A-3E15-4EE7-9963-05761346477F}</a:tableStyleId>
              </a:tblPr>
              <a:tblGrid>
                <a:gridCol w="1480425"/>
                <a:gridCol w="1608000"/>
                <a:gridCol w="1352825"/>
                <a:gridCol w="1480425"/>
                <a:gridCol w="1480425"/>
                <a:gridCol w="1480425"/>
                <a:gridCol w="1480425"/>
                <a:gridCol w="1480425"/>
              </a:tblGrid>
              <a:tr h="414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Terminology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Connections to other research areas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Common NLP problems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Pre-processing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Naïve methods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Sparse Representations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/>
                        <a:t>Dense Representations</a:t>
                      </a:r>
                      <a:endParaRPr b="1"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Sub-word representations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5" name="Google Shape;895;p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85360" y="1306720"/>
            <a:ext cx="8146848" cy="4919803"/>
          </a:xfrm>
          <a:prstGeom prst="rect">
            <a:avLst/>
          </a:prstGeom>
          <a:noFill/>
          <a:ln>
            <a:noFill/>
          </a:ln>
        </p:spPr>
      </p:pic>
      <p:sp>
        <p:nvSpPr>
          <p:cNvPr id="896" name="Google Shape;896;p87"/>
          <p:cNvSpPr txBox="1"/>
          <p:nvPr>
            <p:ph idx="4294967295" type="title"/>
          </p:nvPr>
        </p:nvSpPr>
        <p:spPr>
          <a:xfrm>
            <a:off x="415538" y="500142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/>
              <a:t>Character-level Word Embeddings via CNN</a:t>
            </a:r>
            <a:endParaRPr/>
          </a:p>
        </p:txBody>
      </p:sp>
      <p:sp>
        <p:nvSpPr>
          <p:cNvPr id="897" name="Google Shape;897;p87"/>
          <p:cNvSpPr txBox="1"/>
          <p:nvPr/>
        </p:nvSpPr>
        <p:spPr>
          <a:xfrm>
            <a:off x="9000683" y="6161758"/>
            <a:ext cx="1760225" cy="2974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3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source: Kim et al, 2015</a:t>
            </a:r>
            <a:endParaRPr/>
          </a:p>
        </p:txBody>
      </p:sp>
      <p:sp>
        <p:nvSpPr>
          <p:cNvPr id="898" name="Google Shape;898;p87"/>
          <p:cNvSpPr txBox="1"/>
          <p:nvPr/>
        </p:nvSpPr>
        <p:spPr>
          <a:xfrm>
            <a:off x="1056600" y="1579450"/>
            <a:ext cx="2406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0990" lvl="0" marL="38099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 OOV</a:t>
            </a:r>
            <a:endParaRPr/>
          </a:p>
          <a:p>
            <a:pPr indent="-380989" lvl="0" marL="380989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 misspeling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0990" lvl="0" marL="38099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n-gram representation </a:t>
            </a:r>
            <a:endParaRPr/>
          </a:p>
        </p:txBody>
      </p:sp>
      <p:sp>
        <p:nvSpPr>
          <p:cNvPr id="899" name="Google Shape;899;p87"/>
          <p:cNvSpPr txBox="1"/>
          <p:nvPr>
            <p:ph idx="12" type="sldNum"/>
          </p:nvPr>
        </p:nvSpPr>
        <p:spPr>
          <a:xfrm>
            <a:off x="10415352" y="6217625"/>
            <a:ext cx="16128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154</a:t>
            </a:r>
            <a:endParaRPr/>
          </a:p>
        </p:txBody>
      </p:sp>
      <p:graphicFrame>
        <p:nvGraphicFramePr>
          <p:cNvPr id="900" name="Google Shape;900;p87"/>
          <p:cNvGraphicFramePr/>
          <p:nvPr/>
        </p:nvGraphicFramePr>
        <p:xfrm>
          <a:off x="17425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{7605BA7A-3E15-4EE7-9963-05761346477F}</a:tableStyleId>
              </a:tblPr>
              <a:tblGrid>
                <a:gridCol w="1480425"/>
                <a:gridCol w="1608000"/>
                <a:gridCol w="1352825"/>
                <a:gridCol w="1480425"/>
                <a:gridCol w="1480425"/>
                <a:gridCol w="1480425"/>
                <a:gridCol w="1480425"/>
                <a:gridCol w="1480425"/>
              </a:tblGrid>
              <a:tr h="414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Terminology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Connections to other research areas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Common NLP problems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Pre-processing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Naïve methods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Sparse Representations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Dense Representations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/>
                        <a:t>Sub-word representations</a:t>
                      </a:r>
                      <a:endParaRPr b="1"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4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5" name="Google Shape;905;p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73035" y="1263645"/>
            <a:ext cx="8146847" cy="4919803"/>
          </a:xfrm>
          <a:prstGeom prst="rect">
            <a:avLst/>
          </a:prstGeom>
          <a:noFill/>
          <a:ln>
            <a:noFill/>
          </a:ln>
        </p:spPr>
      </p:pic>
      <p:sp>
        <p:nvSpPr>
          <p:cNvPr id="906" name="Google Shape;906;p88"/>
          <p:cNvSpPr txBox="1"/>
          <p:nvPr>
            <p:ph idx="4294967295" type="title"/>
          </p:nvPr>
        </p:nvSpPr>
        <p:spPr>
          <a:xfrm>
            <a:off x="415538" y="500142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/>
              <a:t>Character-level Word Embeddings via CNN</a:t>
            </a:r>
            <a:endParaRPr/>
          </a:p>
        </p:txBody>
      </p:sp>
      <p:sp>
        <p:nvSpPr>
          <p:cNvPr id="907" name="Google Shape;907;p88"/>
          <p:cNvSpPr txBox="1"/>
          <p:nvPr/>
        </p:nvSpPr>
        <p:spPr>
          <a:xfrm>
            <a:off x="9000683" y="6161758"/>
            <a:ext cx="1760100" cy="2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3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source: Kim et al, 2015</a:t>
            </a:r>
            <a:endParaRPr/>
          </a:p>
        </p:txBody>
      </p:sp>
      <p:sp>
        <p:nvSpPr>
          <p:cNvPr id="908" name="Google Shape;908;p88"/>
          <p:cNvSpPr txBox="1"/>
          <p:nvPr/>
        </p:nvSpPr>
        <p:spPr>
          <a:xfrm>
            <a:off x="1056600" y="1579450"/>
            <a:ext cx="2406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0989" lvl="0" marL="380989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 OOV</a:t>
            </a:r>
            <a:endParaRPr/>
          </a:p>
          <a:p>
            <a:pPr indent="-380989" lvl="0" marL="380989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 misspeling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0989" lvl="0" marL="380989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n-gram representation </a:t>
            </a:r>
            <a:endParaRPr/>
          </a:p>
        </p:txBody>
      </p:sp>
      <p:sp>
        <p:nvSpPr>
          <p:cNvPr id="909" name="Google Shape;909;p88"/>
          <p:cNvSpPr txBox="1"/>
          <p:nvPr>
            <p:ph idx="12" type="sldNum"/>
          </p:nvPr>
        </p:nvSpPr>
        <p:spPr>
          <a:xfrm>
            <a:off x="10415352" y="6217625"/>
            <a:ext cx="16128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154</a:t>
            </a:r>
            <a:endParaRPr/>
          </a:p>
        </p:txBody>
      </p:sp>
      <p:graphicFrame>
        <p:nvGraphicFramePr>
          <p:cNvPr id="910" name="Google Shape;910;p88"/>
          <p:cNvGraphicFramePr/>
          <p:nvPr/>
        </p:nvGraphicFramePr>
        <p:xfrm>
          <a:off x="17425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{7605BA7A-3E15-4EE7-9963-05761346477F}</a:tableStyleId>
              </a:tblPr>
              <a:tblGrid>
                <a:gridCol w="1480425"/>
                <a:gridCol w="1608000"/>
                <a:gridCol w="1352825"/>
                <a:gridCol w="1480425"/>
                <a:gridCol w="1480425"/>
                <a:gridCol w="1480425"/>
                <a:gridCol w="1480425"/>
                <a:gridCol w="1480425"/>
              </a:tblGrid>
              <a:tr h="414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Terminology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Connections to other research areas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Common NLP problems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Pre-processing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Naïve methods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Sparse Representations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Dense Representations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/>
                        <a:t>Sub-word representations</a:t>
                      </a:r>
                      <a:endParaRPr b="1"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  <p:sp>
        <p:nvSpPr>
          <p:cNvPr id="911" name="Google Shape;911;p88"/>
          <p:cNvSpPr/>
          <p:nvPr/>
        </p:nvSpPr>
        <p:spPr>
          <a:xfrm>
            <a:off x="853525" y="1285350"/>
            <a:ext cx="3442800" cy="2724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Word2Vec embedding</a:t>
            </a:r>
            <a:endParaRPr b="1"/>
          </a:p>
        </p:txBody>
      </p:sp>
      <p:cxnSp>
        <p:nvCxnSpPr>
          <p:cNvPr id="912" name="Google Shape;912;p88"/>
          <p:cNvCxnSpPr>
            <a:endCxn id="911" idx="3"/>
          </p:cNvCxnSpPr>
          <p:nvPr/>
        </p:nvCxnSpPr>
        <p:spPr>
          <a:xfrm flipH="1" rot="10800000">
            <a:off x="2852725" y="1421550"/>
            <a:ext cx="1443600" cy="2928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13" name="Google Shape;913;p88"/>
          <p:cNvSpPr txBox="1"/>
          <p:nvPr/>
        </p:nvSpPr>
        <p:spPr>
          <a:xfrm>
            <a:off x="1458200" y="4288200"/>
            <a:ext cx="2004300" cy="4926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/>
              <a:t>Concatenate!</a:t>
            </a:r>
            <a:endParaRPr b="1" sz="2000"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7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p89"/>
          <p:cNvSpPr txBox="1"/>
          <p:nvPr>
            <p:ph idx="4294967295" type="title"/>
          </p:nvPr>
        </p:nvSpPr>
        <p:spPr>
          <a:xfrm>
            <a:off x="415538" y="500142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/>
              <a:t>Sub-w</a:t>
            </a:r>
            <a:r>
              <a:rPr lang="en-US"/>
              <a:t>ord </a:t>
            </a:r>
            <a:r>
              <a:rPr lang="en-US"/>
              <a:t>Units</a:t>
            </a:r>
            <a:r>
              <a:rPr lang="en-US"/>
              <a:t> (BPE)</a:t>
            </a:r>
            <a:endParaRPr/>
          </a:p>
        </p:txBody>
      </p:sp>
      <p:sp>
        <p:nvSpPr>
          <p:cNvPr id="919" name="Google Shape;919;p89"/>
          <p:cNvSpPr txBox="1"/>
          <p:nvPr/>
        </p:nvSpPr>
        <p:spPr>
          <a:xfrm>
            <a:off x="9000683" y="6161758"/>
            <a:ext cx="1760100" cy="2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3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source: Kim et al, 2015</a:t>
            </a:r>
            <a:endParaRPr/>
          </a:p>
        </p:txBody>
      </p:sp>
      <p:sp>
        <p:nvSpPr>
          <p:cNvPr id="920" name="Google Shape;920;p89"/>
          <p:cNvSpPr txBox="1"/>
          <p:nvPr>
            <p:ph idx="12" type="sldNum"/>
          </p:nvPr>
        </p:nvSpPr>
        <p:spPr>
          <a:xfrm>
            <a:off x="10415352" y="6217625"/>
            <a:ext cx="16128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154</a:t>
            </a:r>
            <a:endParaRPr/>
          </a:p>
        </p:txBody>
      </p:sp>
      <p:graphicFrame>
        <p:nvGraphicFramePr>
          <p:cNvPr id="921" name="Google Shape;921;p89"/>
          <p:cNvGraphicFramePr/>
          <p:nvPr/>
        </p:nvGraphicFramePr>
        <p:xfrm>
          <a:off x="17425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{7605BA7A-3E15-4EE7-9963-05761346477F}</a:tableStyleId>
              </a:tblPr>
              <a:tblGrid>
                <a:gridCol w="1480425"/>
                <a:gridCol w="1608000"/>
                <a:gridCol w="1352825"/>
                <a:gridCol w="1480425"/>
                <a:gridCol w="1480425"/>
                <a:gridCol w="1480425"/>
                <a:gridCol w="1480425"/>
                <a:gridCol w="1480425"/>
              </a:tblGrid>
              <a:tr h="414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Terminology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Connections to other research areas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Common NLP problems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Pre-processing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Naïve methods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Sparse Representations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Dense Representations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/>
                        <a:t>Sub-word representations</a:t>
                      </a:r>
                      <a:endParaRPr b="1"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  <p:sp>
        <p:nvSpPr>
          <p:cNvPr id="922" name="Google Shape;922;p89"/>
          <p:cNvSpPr txBox="1"/>
          <p:nvPr/>
        </p:nvSpPr>
        <p:spPr>
          <a:xfrm>
            <a:off x="415550" y="1477900"/>
            <a:ext cx="11360700" cy="24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</a:rPr>
              <a:t>Given a corpus C, we can </a:t>
            </a:r>
            <a:r>
              <a:rPr b="1" lang="en-US" sz="2100">
                <a:solidFill>
                  <a:schemeClr val="dk1"/>
                </a:solidFill>
              </a:rPr>
              <a:t>estimate</a:t>
            </a:r>
            <a:r>
              <a:rPr lang="en-US" sz="2100">
                <a:solidFill>
                  <a:schemeClr val="dk1"/>
                </a:solidFill>
              </a:rPr>
              <a:t> the optimal language units </a:t>
            </a:r>
            <a:r>
              <a:rPr b="1" lang="en-US" sz="2100">
                <a:solidFill>
                  <a:schemeClr val="dk1"/>
                </a:solidFill>
              </a:rPr>
              <a:t>greedily</a:t>
            </a:r>
            <a:endParaRPr sz="2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</a:rPr>
              <a:t>{</a:t>
            </a:r>
            <a:r>
              <a:rPr lang="en-US" sz="2100">
                <a:solidFill>
                  <a:srgbClr val="B45F06"/>
                </a:solidFill>
              </a:rPr>
              <a:t>“A sneaky fox jumps over my uncle’s fence.”,</a:t>
            </a:r>
            <a:endParaRPr sz="2100">
              <a:solidFill>
                <a:srgbClr val="B45F0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</a:rPr>
              <a:t> </a:t>
            </a:r>
            <a:r>
              <a:rPr lang="en-US" sz="2100">
                <a:solidFill>
                  <a:srgbClr val="BF9000"/>
                </a:solidFill>
              </a:rPr>
              <a:t>“A greyhound was chasing the boy through the dark forest.”, </a:t>
            </a:r>
            <a:endParaRPr sz="2100">
              <a:solidFill>
                <a:srgbClr val="BF9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</a:rPr>
              <a:t> </a:t>
            </a:r>
            <a:r>
              <a:rPr lang="en-US" sz="2100">
                <a:solidFill>
                  <a:srgbClr val="A61C00"/>
                </a:solidFill>
              </a:rPr>
              <a:t>”A great stone building with fence with a boy behind was guarded by the greyhound”</a:t>
            </a:r>
            <a:r>
              <a:rPr lang="en-US" sz="2100">
                <a:solidFill>
                  <a:schemeClr val="dk1"/>
                </a:solidFill>
              </a:rPr>
              <a:t>}</a:t>
            </a:r>
            <a:endParaRPr sz="2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AutoNum type="arabicPeriod"/>
            </a:pPr>
            <a:r>
              <a:rPr lang="en-US" sz="2100">
                <a:solidFill>
                  <a:schemeClr val="dk1"/>
                </a:solidFill>
              </a:rPr>
              <a:t>Start with single-character vocabulary of size </a:t>
            </a:r>
            <a:r>
              <a:rPr b="1" lang="en-US" sz="2100">
                <a:solidFill>
                  <a:schemeClr val="dk1"/>
                </a:solidFill>
              </a:rPr>
              <a:t>N</a:t>
            </a:r>
            <a:endParaRPr sz="2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</a:endParaRPr>
          </a:p>
        </p:txBody>
      </p:sp>
      <p:sp>
        <p:nvSpPr>
          <p:cNvPr id="923" name="Google Shape;923;p89"/>
          <p:cNvSpPr txBox="1"/>
          <p:nvPr/>
        </p:nvSpPr>
        <p:spPr>
          <a:xfrm>
            <a:off x="415544" y="6331175"/>
            <a:ext cx="8759700" cy="2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</a:rPr>
              <a:t>Sennrich, R., Haddow, B. and Birch, A., 2016, August. Neural Machine Translation of Rare Words with Subword Units. In </a:t>
            </a:r>
            <a:r>
              <a:rPr i="1" lang="en-US" sz="1100">
                <a:solidFill>
                  <a:schemeClr val="dk1"/>
                </a:solidFill>
              </a:rPr>
              <a:t>Proceedings of the 54th Annual Meeting of the Association for Computational Linguistics (Volume 1: Long Papers)</a:t>
            </a:r>
            <a:r>
              <a:rPr lang="en-US" sz="1100">
                <a:solidFill>
                  <a:schemeClr val="dk1"/>
                </a:solidFill>
              </a:rPr>
              <a:t> (pp. 1715-1725).</a:t>
            </a:r>
            <a:endParaRPr sz="1100"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3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7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p90"/>
          <p:cNvSpPr txBox="1"/>
          <p:nvPr>
            <p:ph idx="4294967295" type="title"/>
          </p:nvPr>
        </p:nvSpPr>
        <p:spPr>
          <a:xfrm>
            <a:off x="415538" y="500142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/>
              <a:t>Sub-word </a:t>
            </a:r>
            <a:r>
              <a:rPr lang="en-US"/>
              <a:t>Units</a:t>
            </a:r>
            <a:r>
              <a:rPr lang="en-US"/>
              <a:t> (BPE)</a:t>
            </a:r>
            <a:endParaRPr/>
          </a:p>
        </p:txBody>
      </p:sp>
      <p:sp>
        <p:nvSpPr>
          <p:cNvPr id="929" name="Google Shape;929;p90"/>
          <p:cNvSpPr txBox="1"/>
          <p:nvPr/>
        </p:nvSpPr>
        <p:spPr>
          <a:xfrm>
            <a:off x="415544" y="6331175"/>
            <a:ext cx="8759700" cy="2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</a:rPr>
              <a:t>Sennrich, R., Haddow, B. and Birch, A., 2016, August. Neural Machine Translation of Rare Words with Subword Units. In </a:t>
            </a:r>
            <a:r>
              <a:rPr i="1" lang="en-US" sz="1100">
                <a:solidFill>
                  <a:schemeClr val="dk1"/>
                </a:solidFill>
              </a:rPr>
              <a:t>Proceedings of the 54th Annual Meeting of the Association for Computational Linguistics (Volume 1: Long Papers)</a:t>
            </a:r>
            <a:r>
              <a:rPr lang="en-US" sz="1100">
                <a:solidFill>
                  <a:schemeClr val="dk1"/>
                </a:solidFill>
              </a:rPr>
              <a:t> (pp. 1715-1725).</a:t>
            </a:r>
            <a:endParaRPr sz="1100"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3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0" name="Google Shape;930;p90"/>
          <p:cNvSpPr txBox="1"/>
          <p:nvPr>
            <p:ph idx="12" type="sldNum"/>
          </p:nvPr>
        </p:nvSpPr>
        <p:spPr>
          <a:xfrm>
            <a:off x="10415352" y="6217625"/>
            <a:ext cx="16128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154</a:t>
            </a:r>
            <a:endParaRPr/>
          </a:p>
        </p:txBody>
      </p:sp>
      <p:graphicFrame>
        <p:nvGraphicFramePr>
          <p:cNvPr id="931" name="Google Shape;931;p90"/>
          <p:cNvGraphicFramePr/>
          <p:nvPr/>
        </p:nvGraphicFramePr>
        <p:xfrm>
          <a:off x="17425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{7605BA7A-3E15-4EE7-9963-05761346477F}</a:tableStyleId>
              </a:tblPr>
              <a:tblGrid>
                <a:gridCol w="1480425"/>
                <a:gridCol w="1608000"/>
                <a:gridCol w="1352825"/>
                <a:gridCol w="1480425"/>
                <a:gridCol w="1480425"/>
                <a:gridCol w="1480425"/>
                <a:gridCol w="1480425"/>
                <a:gridCol w="1480425"/>
              </a:tblGrid>
              <a:tr h="414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Terminology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Connections to other research areas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Common NLP problems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Pre-processing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Naïve methods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Sparse Representations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Dense Representations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/>
                        <a:t>Sub-word representations</a:t>
                      </a:r>
                      <a:endParaRPr b="1"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  <p:sp>
        <p:nvSpPr>
          <p:cNvPr id="932" name="Google Shape;932;p90"/>
          <p:cNvSpPr txBox="1"/>
          <p:nvPr/>
        </p:nvSpPr>
        <p:spPr>
          <a:xfrm>
            <a:off x="415550" y="1477900"/>
            <a:ext cx="11360700" cy="37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</a:rPr>
              <a:t>Given a corpus C, we can </a:t>
            </a:r>
            <a:r>
              <a:rPr b="1" lang="en-US" sz="2100">
                <a:solidFill>
                  <a:schemeClr val="dk1"/>
                </a:solidFill>
              </a:rPr>
              <a:t>estimate</a:t>
            </a:r>
            <a:r>
              <a:rPr lang="en-US" sz="2100">
                <a:solidFill>
                  <a:schemeClr val="dk1"/>
                </a:solidFill>
              </a:rPr>
              <a:t> the optimal language units </a:t>
            </a:r>
            <a:r>
              <a:rPr b="1" lang="en-US" sz="2100">
                <a:solidFill>
                  <a:schemeClr val="dk1"/>
                </a:solidFill>
              </a:rPr>
              <a:t>greedily</a:t>
            </a:r>
            <a:endParaRPr sz="2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</a:rPr>
              <a:t>{</a:t>
            </a:r>
            <a:r>
              <a:rPr lang="en-US" sz="2100">
                <a:solidFill>
                  <a:srgbClr val="B45F06"/>
                </a:solidFill>
              </a:rPr>
              <a:t>“A sneaky fox jumps over my uncle’s fence.”,</a:t>
            </a:r>
            <a:endParaRPr sz="2100">
              <a:solidFill>
                <a:srgbClr val="B45F0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</a:rPr>
              <a:t> </a:t>
            </a:r>
            <a:r>
              <a:rPr lang="en-US" sz="2100">
                <a:solidFill>
                  <a:srgbClr val="BF9000"/>
                </a:solidFill>
              </a:rPr>
              <a:t>“A greyhound was chasing the boy through the dark forest.”, </a:t>
            </a:r>
            <a:endParaRPr sz="2100">
              <a:solidFill>
                <a:srgbClr val="BF9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</a:rPr>
              <a:t> </a:t>
            </a:r>
            <a:r>
              <a:rPr lang="en-US" sz="2100">
                <a:solidFill>
                  <a:srgbClr val="A61C00"/>
                </a:solidFill>
              </a:rPr>
              <a:t>”A great stone building with fence with a boy behind was guarded by the greyhound”</a:t>
            </a:r>
            <a:r>
              <a:rPr lang="en-US" sz="2100">
                <a:solidFill>
                  <a:schemeClr val="dk1"/>
                </a:solidFill>
              </a:rPr>
              <a:t>}</a:t>
            </a:r>
            <a:endParaRPr sz="2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AutoNum type="arabicPeriod"/>
            </a:pPr>
            <a:r>
              <a:rPr lang="en-US" sz="2100">
                <a:solidFill>
                  <a:schemeClr val="dk1"/>
                </a:solidFill>
              </a:rPr>
              <a:t>Start with single-character vocabulary of size </a:t>
            </a:r>
            <a:r>
              <a:rPr b="1" lang="en-US" sz="2100">
                <a:solidFill>
                  <a:schemeClr val="dk1"/>
                </a:solidFill>
              </a:rPr>
              <a:t>N</a:t>
            </a:r>
            <a:endParaRPr b="1" sz="2100">
              <a:solidFill>
                <a:schemeClr val="dk1"/>
              </a:solidFill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AutoNum type="arabicPeriod"/>
            </a:pPr>
            <a:r>
              <a:rPr lang="en-US" sz="2100">
                <a:solidFill>
                  <a:schemeClr val="dk1"/>
                </a:solidFill>
              </a:rPr>
              <a:t>Compute </a:t>
            </a:r>
            <a:r>
              <a:rPr lang="en-US" sz="2100" u="sng">
                <a:solidFill>
                  <a:schemeClr val="dk1"/>
                </a:solidFill>
              </a:rPr>
              <a:t>character bi-gram</a:t>
            </a:r>
            <a:r>
              <a:rPr lang="en-US" sz="2100">
                <a:solidFill>
                  <a:schemeClr val="dk1"/>
                </a:solidFill>
              </a:rPr>
              <a:t> statistics</a:t>
            </a:r>
            <a:endParaRPr sz="21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</a:rPr>
              <a:t>{</a:t>
            </a:r>
            <a:r>
              <a:rPr b="1" lang="en-US" sz="2100">
                <a:solidFill>
                  <a:schemeClr val="dk1"/>
                </a:solidFill>
              </a:rPr>
              <a:t>'th': 6</a:t>
            </a:r>
            <a:r>
              <a:rPr lang="en-US" sz="2100">
                <a:solidFill>
                  <a:schemeClr val="dk1"/>
                </a:solidFill>
              </a:rPr>
              <a:t>, 'y ': 5, 'e ': 5, ' b': 5, ' f': 4, 's ': 4, ' g': 4, 're': 4, ' w': 4, ' t': 4, 'A ': 3, 'un': 3, 'nc': 3, 'gr': 3, 'in': 3, 'h ': 3, 'nd': 3, 'd ': 3, 'as': 3, 'he': 3, 'ou': 3, ' s': 2, 'ne': 2…}</a:t>
            </a:r>
            <a:endParaRPr sz="2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6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Google Shape;937;p91"/>
          <p:cNvSpPr txBox="1"/>
          <p:nvPr>
            <p:ph idx="4294967295" type="title"/>
          </p:nvPr>
        </p:nvSpPr>
        <p:spPr>
          <a:xfrm>
            <a:off x="415538" y="500142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/>
              <a:t>Sub-word </a:t>
            </a:r>
            <a:r>
              <a:rPr lang="en-US"/>
              <a:t>Units</a:t>
            </a:r>
            <a:r>
              <a:rPr lang="en-US"/>
              <a:t> (BPE)</a:t>
            </a:r>
            <a:endParaRPr/>
          </a:p>
        </p:txBody>
      </p:sp>
      <p:sp>
        <p:nvSpPr>
          <p:cNvPr id="938" name="Google Shape;938;p91"/>
          <p:cNvSpPr txBox="1"/>
          <p:nvPr>
            <p:ph idx="12" type="sldNum"/>
          </p:nvPr>
        </p:nvSpPr>
        <p:spPr>
          <a:xfrm>
            <a:off x="10415352" y="6217625"/>
            <a:ext cx="16128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154</a:t>
            </a:r>
            <a:endParaRPr/>
          </a:p>
        </p:txBody>
      </p:sp>
      <p:graphicFrame>
        <p:nvGraphicFramePr>
          <p:cNvPr id="939" name="Google Shape;939;p91"/>
          <p:cNvGraphicFramePr/>
          <p:nvPr/>
        </p:nvGraphicFramePr>
        <p:xfrm>
          <a:off x="17425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{7605BA7A-3E15-4EE7-9963-05761346477F}</a:tableStyleId>
              </a:tblPr>
              <a:tblGrid>
                <a:gridCol w="1480425"/>
                <a:gridCol w="1608000"/>
                <a:gridCol w="1352825"/>
                <a:gridCol w="1480425"/>
                <a:gridCol w="1480425"/>
                <a:gridCol w="1480425"/>
                <a:gridCol w="1480425"/>
                <a:gridCol w="1480425"/>
              </a:tblGrid>
              <a:tr h="414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Terminology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Connections to other research areas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Common NLP problems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Pre-processing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Naïve methods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Sparse Representations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Dense Representations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/>
                        <a:t>Sub-word representations</a:t>
                      </a:r>
                      <a:endParaRPr b="1"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  <p:sp>
        <p:nvSpPr>
          <p:cNvPr id="940" name="Google Shape;940;p91"/>
          <p:cNvSpPr txBox="1"/>
          <p:nvPr/>
        </p:nvSpPr>
        <p:spPr>
          <a:xfrm>
            <a:off x="415550" y="1477950"/>
            <a:ext cx="11360700" cy="50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</a:rPr>
              <a:t>Given a corpus C, we can </a:t>
            </a:r>
            <a:r>
              <a:rPr b="1" lang="en-US" sz="2100">
                <a:solidFill>
                  <a:schemeClr val="dk1"/>
                </a:solidFill>
              </a:rPr>
              <a:t>estimate</a:t>
            </a:r>
            <a:r>
              <a:rPr lang="en-US" sz="2100">
                <a:solidFill>
                  <a:schemeClr val="dk1"/>
                </a:solidFill>
              </a:rPr>
              <a:t> the optimal language units </a:t>
            </a:r>
            <a:r>
              <a:rPr b="1" lang="en-US" sz="2100">
                <a:solidFill>
                  <a:schemeClr val="dk1"/>
                </a:solidFill>
              </a:rPr>
              <a:t>greedily</a:t>
            </a:r>
            <a:endParaRPr sz="2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</a:rPr>
              <a:t>{</a:t>
            </a:r>
            <a:r>
              <a:rPr lang="en-US" sz="2100">
                <a:solidFill>
                  <a:srgbClr val="B45F06"/>
                </a:solidFill>
              </a:rPr>
              <a:t>“A sneaky fox jumps over my uncle’s fence.”,</a:t>
            </a:r>
            <a:endParaRPr sz="2100">
              <a:solidFill>
                <a:srgbClr val="B45F0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</a:rPr>
              <a:t> </a:t>
            </a:r>
            <a:r>
              <a:rPr lang="en-US" sz="2100">
                <a:solidFill>
                  <a:srgbClr val="BF9000"/>
                </a:solidFill>
              </a:rPr>
              <a:t>“A greyhound was chasing the boy through the dark forest.”, </a:t>
            </a:r>
            <a:endParaRPr sz="2100">
              <a:solidFill>
                <a:srgbClr val="BF9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</a:rPr>
              <a:t> </a:t>
            </a:r>
            <a:r>
              <a:rPr lang="en-US" sz="2100">
                <a:solidFill>
                  <a:srgbClr val="A61C00"/>
                </a:solidFill>
              </a:rPr>
              <a:t>”A great stone building with fence with a boy behind was guarded by the greyhound”</a:t>
            </a:r>
            <a:r>
              <a:rPr lang="en-US" sz="2100">
                <a:solidFill>
                  <a:schemeClr val="dk1"/>
                </a:solidFill>
              </a:rPr>
              <a:t>}</a:t>
            </a:r>
            <a:endParaRPr sz="2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AutoNum type="arabicPeriod"/>
            </a:pPr>
            <a:r>
              <a:rPr lang="en-US" sz="2100">
                <a:solidFill>
                  <a:schemeClr val="dk1"/>
                </a:solidFill>
              </a:rPr>
              <a:t>Start with single-character vocabulary of size </a:t>
            </a:r>
            <a:r>
              <a:rPr b="1" lang="en-US" sz="2100">
                <a:solidFill>
                  <a:schemeClr val="dk1"/>
                </a:solidFill>
              </a:rPr>
              <a:t>N</a:t>
            </a:r>
            <a:endParaRPr b="1" sz="2100">
              <a:solidFill>
                <a:schemeClr val="dk1"/>
              </a:solidFill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AutoNum type="arabicPeriod"/>
            </a:pPr>
            <a:r>
              <a:rPr lang="en-US" sz="2100">
                <a:solidFill>
                  <a:schemeClr val="dk1"/>
                </a:solidFill>
              </a:rPr>
              <a:t>Compute </a:t>
            </a:r>
            <a:r>
              <a:rPr lang="en-US" sz="2100" u="sng">
                <a:solidFill>
                  <a:schemeClr val="dk1"/>
                </a:solidFill>
              </a:rPr>
              <a:t>character bi-gram</a:t>
            </a:r>
            <a:r>
              <a:rPr lang="en-US" sz="2100">
                <a:solidFill>
                  <a:schemeClr val="dk1"/>
                </a:solidFill>
              </a:rPr>
              <a:t> statistics</a:t>
            </a:r>
            <a:endParaRPr sz="21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</a:rPr>
              <a:t>{</a:t>
            </a:r>
            <a:r>
              <a:rPr b="1" lang="en-US" sz="2100">
                <a:solidFill>
                  <a:schemeClr val="dk1"/>
                </a:solidFill>
              </a:rPr>
              <a:t>'th': 6</a:t>
            </a:r>
            <a:r>
              <a:rPr lang="en-US" sz="2100">
                <a:solidFill>
                  <a:schemeClr val="dk1"/>
                </a:solidFill>
              </a:rPr>
              <a:t>, 'y ': 5, 'e ': 5, ' b': 5, ' f': 4, 's ': 4, ' g': 4, 're': 4, ' w': 4, ' t': 4, 'A ': 3, 'un': 3, 'nc': 3, 'gr': 3, 'in': 3, 'h ': 3, 'nd': 3, 'd ': 3, 'as': 3, 'he': 3, 'ou': 3, ' s': 2, 'ne': 2…}</a:t>
            </a:r>
            <a:endParaRPr sz="2100">
              <a:solidFill>
                <a:schemeClr val="dk1"/>
              </a:solidFill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AutoNum type="arabicPeriod"/>
            </a:pPr>
            <a:r>
              <a:rPr lang="en-US" sz="2100">
                <a:solidFill>
                  <a:schemeClr val="dk1"/>
                </a:solidFill>
              </a:rPr>
              <a:t>Pick only the most frequent character bi-gram, replace it with new token </a:t>
            </a:r>
            <a:r>
              <a:rPr b="1" lang="en-US" sz="2100">
                <a:solidFill>
                  <a:schemeClr val="dk1"/>
                </a:solidFill>
              </a:rPr>
              <a:t>A.</a:t>
            </a:r>
            <a:endParaRPr b="1" sz="21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</a:rPr>
              <a:t>{</a:t>
            </a:r>
            <a:r>
              <a:rPr lang="en-US" sz="2100">
                <a:solidFill>
                  <a:schemeClr val="accent2"/>
                </a:solidFill>
              </a:rPr>
              <a:t>“A sneaky fox jumps over my uncle’s fence.”,</a:t>
            </a:r>
            <a:endParaRPr sz="2100">
              <a:solidFill>
                <a:schemeClr val="accent2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</a:rPr>
              <a:t> “</a:t>
            </a:r>
            <a:r>
              <a:rPr lang="en-US" sz="2100">
                <a:solidFill>
                  <a:srgbClr val="BF9000"/>
                </a:solidFill>
              </a:rPr>
              <a:t>A greyhound was chasing </a:t>
            </a:r>
            <a:r>
              <a:rPr b="1" lang="en-US" sz="2100">
                <a:solidFill>
                  <a:srgbClr val="FF0000"/>
                </a:solidFill>
              </a:rPr>
              <a:t>X</a:t>
            </a:r>
            <a:r>
              <a:rPr lang="en-US" sz="2100">
                <a:solidFill>
                  <a:srgbClr val="BF9000"/>
                </a:solidFill>
              </a:rPr>
              <a:t>e boy </a:t>
            </a:r>
            <a:r>
              <a:rPr b="1" lang="en-US" sz="2100">
                <a:solidFill>
                  <a:srgbClr val="FF0000"/>
                </a:solidFill>
              </a:rPr>
              <a:t>X</a:t>
            </a:r>
            <a:r>
              <a:rPr lang="en-US" sz="2100">
                <a:solidFill>
                  <a:srgbClr val="BF9000"/>
                </a:solidFill>
              </a:rPr>
              <a:t>rough </a:t>
            </a:r>
            <a:r>
              <a:rPr b="1" lang="en-US" sz="2100">
                <a:solidFill>
                  <a:srgbClr val="FF0000"/>
                </a:solidFill>
              </a:rPr>
              <a:t>X</a:t>
            </a:r>
            <a:r>
              <a:rPr lang="en-US" sz="2100">
                <a:solidFill>
                  <a:srgbClr val="BF9000"/>
                </a:solidFill>
              </a:rPr>
              <a:t>e dark forest.</a:t>
            </a:r>
            <a:r>
              <a:rPr lang="en-US" sz="2100">
                <a:solidFill>
                  <a:schemeClr val="dk1"/>
                </a:solidFill>
              </a:rPr>
              <a:t>”,</a:t>
            </a:r>
            <a:endParaRPr sz="21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</a:rPr>
              <a:t> ”</a:t>
            </a:r>
            <a:r>
              <a:rPr lang="en-US" sz="2100">
                <a:solidFill>
                  <a:srgbClr val="A61C00"/>
                </a:solidFill>
              </a:rPr>
              <a:t>A great stone building wi</a:t>
            </a:r>
            <a:r>
              <a:rPr b="1" lang="en-US" sz="2100">
                <a:solidFill>
                  <a:srgbClr val="FF0000"/>
                </a:solidFill>
              </a:rPr>
              <a:t>X</a:t>
            </a:r>
            <a:r>
              <a:rPr lang="en-US" sz="2100">
                <a:solidFill>
                  <a:srgbClr val="A61C00"/>
                </a:solidFill>
              </a:rPr>
              <a:t> fence wi</a:t>
            </a:r>
            <a:r>
              <a:rPr b="1" lang="en-US" sz="2100">
                <a:solidFill>
                  <a:srgbClr val="FF0000"/>
                </a:solidFill>
              </a:rPr>
              <a:t>X</a:t>
            </a:r>
            <a:r>
              <a:rPr lang="en-US" sz="2100">
                <a:solidFill>
                  <a:srgbClr val="FF0000"/>
                </a:solidFill>
              </a:rPr>
              <a:t> </a:t>
            </a:r>
            <a:r>
              <a:rPr lang="en-US" sz="2100">
                <a:solidFill>
                  <a:srgbClr val="A61C00"/>
                </a:solidFill>
              </a:rPr>
              <a:t>a boy behind was guarded by </a:t>
            </a:r>
            <a:r>
              <a:rPr b="1" lang="en-US" sz="2100">
                <a:solidFill>
                  <a:srgbClr val="FF0000"/>
                </a:solidFill>
              </a:rPr>
              <a:t>X</a:t>
            </a:r>
            <a:r>
              <a:rPr lang="en-US" sz="2100">
                <a:solidFill>
                  <a:srgbClr val="A61C00"/>
                </a:solidFill>
              </a:rPr>
              <a:t>e greyhound</a:t>
            </a:r>
            <a:r>
              <a:rPr lang="en-US" sz="2100">
                <a:solidFill>
                  <a:schemeClr val="dk1"/>
                </a:solidFill>
              </a:rPr>
              <a:t>”}</a:t>
            </a:r>
            <a:endParaRPr sz="2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</a:endParaRPr>
          </a:p>
        </p:txBody>
      </p:sp>
      <p:sp>
        <p:nvSpPr>
          <p:cNvPr id="941" name="Google Shape;941;p91"/>
          <p:cNvSpPr txBox="1"/>
          <p:nvPr/>
        </p:nvSpPr>
        <p:spPr>
          <a:xfrm>
            <a:off x="415544" y="6331175"/>
            <a:ext cx="8759700" cy="2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</a:rPr>
              <a:t>Sennrich, R., Haddow, B. and Birch, A., 2016, August. Neural Machine Translation of Rare Words with Subword Units. In </a:t>
            </a:r>
            <a:r>
              <a:rPr i="1" lang="en-US" sz="1100">
                <a:solidFill>
                  <a:schemeClr val="dk1"/>
                </a:solidFill>
              </a:rPr>
              <a:t>Proceedings of the 54th Annual Meeting of the Association for Computational Linguistics (Volume 1: Long Papers)</a:t>
            </a:r>
            <a:r>
              <a:rPr lang="en-US" sz="1100">
                <a:solidFill>
                  <a:schemeClr val="dk1"/>
                </a:solidFill>
              </a:rPr>
              <a:t> (pp. 1715-1725).</a:t>
            </a:r>
            <a:endParaRPr sz="1100"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3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92"/>
          <p:cNvSpPr txBox="1"/>
          <p:nvPr>
            <p:ph idx="4294967295" type="title"/>
          </p:nvPr>
        </p:nvSpPr>
        <p:spPr>
          <a:xfrm>
            <a:off x="415538" y="500142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/>
              <a:t>Sub-word </a:t>
            </a:r>
            <a:r>
              <a:rPr lang="en-US"/>
              <a:t>Units</a:t>
            </a:r>
            <a:r>
              <a:rPr lang="en-US"/>
              <a:t> (BPE)</a:t>
            </a:r>
            <a:endParaRPr/>
          </a:p>
        </p:txBody>
      </p:sp>
      <p:sp>
        <p:nvSpPr>
          <p:cNvPr id="947" name="Google Shape;947;p92"/>
          <p:cNvSpPr txBox="1"/>
          <p:nvPr>
            <p:ph idx="12" type="sldNum"/>
          </p:nvPr>
        </p:nvSpPr>
        <p:spPr>
          <a:xfrm>
            <a:off x="10415352" y="6217625"/>
            <a:ext cx="16128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154</a:t>
            </a:r>
            <a:endParaRPr/>
          </a:p>
        </p:txBody>
      </p:sp>
      <p:graphicFrame>
        <p:nvGraphicFramePr>
          <p:cNvPr id="948" name="Google Shape;948;p92"/>
          <p:cNvGraphicFramePr/>
          <p:nvPr/>
        </p:nvGraphicFramePr>
        <p:xfrm>
          <a:off x="17425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{7605BA7A-3E15-4EE7-9963-05761346477F}</a:tableStyleId>
              </a:tblPr>
              <a:tblGrid>
                <a:gridCol w="1480425"/>
                <a:gridCol w="1608000"/>
                <a:gridCol w="1352825"/>
                <a:gridCol w="1480425"/>
                <a:gridCol w="1480425"/>
                <a:gridCol w="1480425"/>
                <a:gridCol w="1480425"/>
                <a:gridCol w="1480425"/>
              </a:tblGrid>
              <a:tr h="414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Terminology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Connections to other research areas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Common NLP problems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Pre-processing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Naïve methods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Sparse Representations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Dense Representations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/>
                        <a:t>Sub-word representations</a:t>
                      </a:r>
                      <a:endParaRPr b="1"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  <p:sp>
        <p:nvSpPr>
          <p:cNvPr id="949" name="Google Shape;949;p92"/>
          <p:cNvSpPr txBox="1"/>
          <p:nvPr/>
        </p:nvSpPr>
        <p:spPr>
          <a:xfrm>
            <a:off x="415550" y="1477900"/>
            <a:ext cx="11360700" cy="37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</a:rPr>
              <a:t>Given a corpus C, we can </a:t>
            </a:r>
            <a:r>
              <a:rPr b="1" lang="en-US" sz="2100">
                <a:solidFill>
                  <a:schemeClr val="dk1"/>
                </a:solidFill>
              </a:rPr>
              <a:t>estimate</a:t>
            </a:r>
            <a:r>
              <a:rPr lang="en-US" sz="2100">
                <a:solidFill>
                  <a:schemeClr val="dk1"/>
                </a:solidFill>
              </a:rPr>
              <a:t> the optimal language units </a:t>
            </a:r>
            <a:r>
              <a:rPr b="1" lang="en-US" sz="2100">
                <a:solidFill>
                  <a:schemeClr val="dk1"/>
                </a:solidFill>
              </a:rPr>
              <a:t>greedily</a:t>
            </a:r>
            <a:endParaRPr sz="2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</a:rPr>
              <a:t>{</a:t>
            </a:r>
            <a:r>
              <a:rPr lang="en-US" sz="2100">
                <a:solidFill>
                  <a:schemeClr val="accent2"/>
                </a:solidFill>
              </a:rPr>
              <a:t>“A sneaky fox jumps over my uncle’s fence.”,</a:t>
            </a:r>
            <a:endParaRPr sz="2100">
              <a:solidFill>
                <a:schemeClr val="accen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accent2"/>
                </a:solidFill>
              </a:rPr>
              <a:t> </a:t>
            </a:r>
            <a:r>
              <a:rPr lang="en-US" sz="2100">
                <a:solidFill>
                  <a:schemeClr val="dk1"/>
                </a:solidFill>
              </a:rPr>
              <a:t>“</a:t>
            </a:r>
            <a:r>
              <a:rPr lang="en-US" sz="2100">
                <a:solidFill>
                  <a:srgbClr val="BF9000"/>
                </a:solidFill>
              </a:rPr>
              <a:t>A greyhound was chasing </a:t>
            </a:r>
            <a:r>
              <a:rPr b="1" lang="en-US" sz="2100">
                <a:solidFill>
                  <a:srgbClr val="FF0000"/>
                </a:solidFill>
              </a:rPr>
              <a:t>X</a:t>
            </a:r>
            <a:r>
              <a:rPr lang="en-US" sz="2100">
                <a:solidFill>
                  <a:srgbClr val="BF9000"/>
                </a:solidFill>
              </a:rPr>
              <a:t>e boy </a:t>
            </a:r>
            <a:r>
              <a:rPr b="1" lang="en-US" sz="2100">
                <a:solidFill>
                  <a:srgbClr val="FF0000"/>
                </a:solidFill>
              </a:rPr>
              <a:t>X</a:t>
            </a:r>
            <a:r>
              <a:rPr lang="en-US" sz="2100">
                <a:solidFill>
                  <a:srgbClr val="BF9000"/>
                </a:solidFill>
              </a:rPr>
              <a:t>rough </a:t>
            </a:r>
            <a:r>
              <a:rPr b="1" lang="en-US" sz="2100">
                <a:solidFill>
                  <a:srgbClr val="FF0000"/>
                </a:solidFill>
              </a:rPr>
              <a:t>X</a:t>
            </a:r>
            <a:r>
              <a:rPr lang="en-US" sz="2100">
                <a:solidFill>
                  <a:srgbClr val="BF9000"/>
                </a:solidFill>
              </a:rPr>
              <a:t>e dark forest.</a:t>
            </a:r>
            <a:r>
              <a:rPr lang="en-US" sz="2100">
                <a:solidFill>
                  <a:schemeClr val="dk1"/>
                </a:solidFill>
              </a:rPr>
              <a:t>”, </a:t>
            </a:r>
            <a:endParaRPr sz="2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</a:rPr>
              <a:t> ”</a:t>
            </a:r>
            <a:r>
              <a:rPr lang="en-US" sz="2100">
                <a:solidFill>
                  <a:srgbClr val="A61C00"/>
                </a:solidFill>
              </a:rPr>
              <a:t>A great stone building wi</a:t>
            </a:r>
            <a:r>
              <a:rPr b="1" lang="en-US" sz="2100">
                <a:solidFill>
                  <a:srgbClr val="FF0000"/>
                </a:solidFill>
              </a:rPr>
              <a:t>X</a:t>
            </a:r>
            <a:r>
              <a:rPr lang="en-US" sz="2100">
                <a:solidFill>
                  <a:srgbClr val="A61C00"/>
                </a:solidFill>
              </a:rPr>
              <a:t> fence wi</a:t>
            </a:r>
            <a:r>
              <a:rPr b="1" lang="en-US" sz="2100">
                <a:solidFill>
                  <a:srgbClr val="FF0000"/>
                </a:solidFill>
              </a:rPr>
              <a:t>X</a:t>
            </a:r>
            <a:r>
              <a:rPr lang="en-US" sz="2100">
                <a:solidFill>
                  <a:srgbClr val="FF0000"/>
                </a:solidFill>
              </a:rPr>
              <a:t> </a:t>
            </a:r>
            <a:r>
              <a:rPr lang="en-US" sz="2100">
                <a:solidFill>
                  <a:srgbClr val="A61C00"/>
                </a:solidFill>
              </a:rPr>
              <a:t>a boy behind was guarded by </a:t>
            </a:r>
            <a:r>
              <a:rPr b="1" lang="en-US" sz="2100">
                <a:solidFill>
                  <a:srgbClr val="FF0000"/>
                </a:solidFill>
              </a:rPr>
              <a:t>X</a:t>
            </a:r>
            <a:r>
              <a:rPr lang="en-US" sz="2100">
                <a:solidFill>
                  <a:srgbClr val="A61C00"/>
                </a:solidFill>
              </a:rPr>
              <a:t>e greyhound</a:t>
            </a:r>
            <a:r>
              <a:rPr lang="en-US" sz="2100">
                <a:solidFill>
                  <a:schemeClr val="dk1"/>
                </a:solidFill>
              </a:rPr>
              <a:t>”}</a:t>
            </a:r>
            <a:endParaRPr sz="2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AutoNum type="arabicPeriod"/>
            </a:pPr>
            <a:r>
              <a:rPr lang="en-US" sz="2100">
                <a:solidFill>
                  <a:schemeClr val="dk1"/>
                </a:solidFill>
              </a:rPr>
              <a:t>Start with single-character vocabulary of size </a:t>
            </a:r>
            <a:r>
              <a:rPr b="1" lang="en-US" sz="2100">
                <a:solidFill>
                  <a:schemeClr val="dk1"/>
                </a:solidFill>
              </a:rPr>
              <a:t>N</a:t>
            </a:r>
            <a:endParaRPr b="1" sz="2100">
              <a:solidFill>
                <a:schemeClr val="dk1"/>
              </a:solidFill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AutoNum type="arabicPeriod"/>
            </a:pPr>
            <a:r>
              <a:rPr lang="en-US" sz="2100">
                <a:solidFill>
                  <a:schemeClr val="dk1"/>
                </a:solidFill>
              </a:rPr>
              <a:t>Compute </a:t>
            </a:r>
            <a:r>
              <a:rPr lang="en-US" sz="2100" u="sng">
                <a:solidFill>
                  <a:schemeClr val="dk1"/>
                </a:solidFill>
              </a:rPr>
              <a:t>character bi-gram</a:t>
            </a:r>
            <a:r>
              <a:rPr lang="en-US" sz="2100">
                <a:solidFill>
                  <a:schemeClr val="dk1"/>
                </a:solidFill>
              </a:rPr>
              <a:t> statistics</a:t>
            </a:r>
            <a:endParaRPr sz="2100">
              <a:solidFill>
                <a:schemeClr val="dk1"/>
              </a:solidFill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AutoNum type="arabicPeriod"/>
            </a:pPr>
            <a:r>
              <a:rPr lang="en-US" sz="2100">
                <a:solidFill>
                  <a:schemeClr val="dk1"/>
                </a:solidFill>
              </a:rPr>
              <a:t>Pick only the most frequent character bi-gram, replace it with new token </a:t>
            </a:r>
            <a:r>
              <a:rPr b="1" lang="en-US" sz="2100">
                <a:solidFill>
                  <a:schemeClr val="dk1"/>
                </a:solidFill>
              </a:rPr>
              <a:t>A.</a:t>
            </a:r>
            <a:endParaRPr b="1" sz="2100">
              <a:solidFill>
                <a:schemeClr val="dk1"/>
              </a:solidFill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AutoNum type="arabicPeriod"/>
            </a:pPr>
            <a:r>
              <a:rPr lang="en-US" sz="2100">
                <a:solidFill>
                  <a:schemeClr val="dk1"/>
                </a:solidFill>
              </a:rPr>
              <a:t>Add token into vocabulary. It now has size </a:t>
            </a:r>
            <a:r>
              <a:rPr b="1" lang="en-US" sz="2100">
                <a:solidFill>
                  <a:schemeClr val="dk1"/>
                </a:solidFill>
              </a:rPr>
              <a:t>N+1</a:t>
            </a:r>
            <a:r>
              <a:rPr lang="en-US" sz="2100">
                <a:solidFill>
                  <a:schemeClr val="dk1"/>
                </a:solidFill>
              </a:rPr>
              <a:t>. Repeat until vocabulary size equals </a:t>
            </a:r>
            <a:r>
              <a:rPr b="1" lang="en-US" sz="2100">
                <a:solidFill>
                  <a:schemeClr val="dk1"/>
                </a:solidFill>
              </a:rPr>
              <a:t>L.</a:t>
            </a:r>
            <a:endParaRPr b="1" sz="2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</a:endParaRPr>
          </a:p>
        </p:txBody>
      </p:sp>
      <p:sp>
        <p:nvSpPr>
          <p:cNvPr id="950" name="Google Shape;950;p92"/>
          <p:cNvSpPr txBox="1"/>
          <p:nvPr/>
        </p:nvSpPr>
        <p:spPr>
          <a:xfrm>
            <a:off x="415544" y="6331175"/>
            <a:ext cx="8759700" cy="2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</a:rPr>
              <a:t>Sennrich, R., Haddow, B. and Birch, A., 2016, August. Neural Machine Translation of Rare Words with Subword Units. In </a:t>
            </a:r>
            <a:r>
              <a:rPr i="1" lang="en-US" sz="1100">
                <a:solidFill>
                  <a:schemeClr val="dk1"/>
                </a:solidFill>
              </a:rPr>
              <a:t>Proceedings of the 54th Annual Meeting of the Association for Computational Linguistics (Volume 1: Long Papers)</a:t>
            </a:r>
            <a:r>
              <a:rPr lang="en-US" sz="1100">
                <a:solidFill>
                  <a:schemeClr val="dk1"/>
                </a:solidFill>
              </a:rPr>
              <a:t> (pp. 1715-1725).</a:t>
            </a:r>
            <a:endParaRPr sz="1100"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3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1"/>
          <p:cNvSpPr txBox="1"/>
          <p:nvPr>
            <p:ph idx="4294967295"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/>
              <a:t>Common Terminology in NLP</a:t>
            </a:r>
            <a:endParaRPr/>
          </a:p>
        </p:txBody>
      </p:sp>
      <p:sp>
        <p:nvSpPr>
          <p:cNvPr id="152" name="Google Shape;152;p21"/>
          <p:cNvSpPr txBox="1"/>
          <p:nvPr>
            <p:ph idx="12" type="sldNum"/>
          </p:nvPr>
        </p:nvSpPr>
        <p:spPr>
          <a:xfrm>
            <a:off x="10415352" y="6217625"/>
            <a:ext cx="16128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154</a:t>
            </a:r>
            <a:endParaRPr/>
          </a:p>
        </p:txBody>
      </p:sp>
      <p:sp>
        <p:nvSpPr>
          <p:cNvPr id="153" name="Google Shape;153;p21"/>
          <p:cNvSpPr txBox="1"/>
          <p:nvPr/>
        </p:nvSpPr>
        <p:spPr>
          <a:xfrm>
            <a:off x="873425" y="1570100"/>
            <a:ext cx="6049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21"/>
          <p:cNvSpPr txBox="1"/>
          <p:nvPr>
            <p:ph idx="4294967295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Char char="•"/>
            </a:pPr>
            <a:r>
              <a:rPr b="1" lang="en-US" sz="2300"/>
              <a:t>Token</a:t>
            </a:r>
            <a:r>
              <a:rPr lang="en-US" sz="2300"/>
              <a:t> — unit of text, text is sequence of tokens</a:t>
            </a:r>
            <a:endParaRPr sz="2300"/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Char char="•"/>
            </a:pPr>
            <a:r>
              <a:rPr b="1" lang="en-US" sz="2300"/>
              <a:t>Corpus</a:t>
            </a:r>
            <a:r>
              <a:rPr lang="en-US" sz="2300"/>
              <a:t> — dataset with natural language</a:t>
            </a:r>
            <a:endParaRPr sz="2300"/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Char char="•"/>
            </a:pPr>
            <a:r>
              <a:rPr b="1" lang="en-US" sz="2300"/>
              <a:t>Vocabulary in Corpus</a:t>
            </a:r>
            <a:r>
              <a:rPr lang="en-US" sz="2300"/>
              <a:t> — a set of tokens present in the corpus</a:t>
            </a:r>
            <a:endParaRPr sz="2300"/>
          </a:p>
        </p:txBody>
      </p:sp>
      <p:graphicFrame>
        <p:nvGraphicFramePr>
          <p:cNvPr id="155" name="Google Shape;155;p21"/>
          <p:cNvGraphicFramePr/>
          <p:nvPr/>
        </p:nvGraphicFramePr>
        <p:xfrm>
          <a:off x="17425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{7605BA7A-3E15-4EE7-9963-05761346477F}</a:tableStyleId>
              </a:tblPr>
              <a:tblGrid>
                <a:gridCol w="1480425"/>
                <a:gridCol w="1608000"/>
                <a:gridCol w="1352825"/>
                <a:gridCol w="1480425"/>
                <a:gridCol w="1480425"/>
                <a:gridCol w="1480425"/>
                <a:gridCol w="1480425"/>
                <a:gridCol w="1480425"/>
              </a:tblGrid>
              <a:tr h="414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/>
                        <a:t>Terminology</a:t>
                      </a:r>
                      <a:endParaRPr b="1" sz="1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Connections to other research areas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Common NLP problems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Pre-processing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Naïve methods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Sparse Representations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Dense Representations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Sub-word representations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56" name="Google Shape;156;p21"/>
          <p:cNvSpPr txBox="1"/>
          <p:nvPr/>
        </p:nvSpPr>
        <p:spPr>
          <a:xfrm>
            <a:off x="415650" y="3037500"/>
            <a:ext cx="11360700" cy="24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</a:rPr>
              <a:t>{</a:t>
            </a:r>
            <a:r>
              <a:rPr lang="en-US" sz="2100">
                <a:solidFill>
                  <a:srgbClr val="B45F06"/>
                </a:solidFill>
              </a:rPr>
              <a:t>“A sneaky fox jumps over my uncle’s fence.”,</a:t>
            </a:r>
            <a:endParaRPr sz="2100">
              <a:solidFill>
                <a:srgbClr val="B45F0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</a:rPr>
              <a:t> </a:t>
            </a:r>
            <a:r>
              <a:rPr lang="en-US" sz="2100">
                <a:solidFill>
                  <a:srgbClr val="BF9000"/>
                </a:solidFill>
              </a:rPr>
              <a:t>“A greyhound was chasing the boy through the dark forest.”, </a:t>
            </a:r>
            <a:endParaRPr sz="2100">
              <a:solidFill>
                <a:srgbClr val="BF9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</a:rPr>
              <a:t> </a:t>
            </a:r>
            <a:r>
              <a:rPr lang="en-US" sz="2100">
                <a:solidFill>
                  <a:srgbClr val="A61C00"/>
                </a:solidFill>
              </a:rPr>
              <a:t>”A great stone building with fence with a boy behind was guarded by the greyhound”</a:t>
            </a:r>
            <a:r>
              <a:rPr lang="en-US" sz="2100">
                <a:solidFill>
                  <a:schemeClr val="dk1"/>
                </a:solidFill>
              </a:rPr>
              <a:t>}</a:t>
            </a:r>
            <a:endParaRPr sz="2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chemeClr val="dk1"/>
                </a:solidFill>
              </a:rPr>
              <a:t>Vocabulary</a:t>
            </a:r>
            <a:r>
              <a:rPr lang="en-US" sz="2100">
                <a:solidFill>
                  <a:schemeClr val="dk1"/>
                </a:solidFill>
              </a:rPr>
              <a:t> = ['A', 'sneaky', 'fox', 'jumps', 'over', 'my', 'uncle’s', 'fence.', 'greyhound', 'was', 'chasing', 'the', 'boy', 'through', 'dark', 'forest.', 'great', 'stone', 'building', 'with', 'fence', 'a', 'behind', 'guarded', 'by']</a:t>
            </a:r>
            <a:endParaRPr sz="2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4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Google Shape;955;p93"/>
          <p:cNvSpPr txBox="1"/>
          <p:nvPr>
            <p:ph idx="4294967295" type="title"/>
          </p:nvPr>
        </p:nvSpPr>
        <p:spPr>
          <a:xfrm>
            <a:off x="415538" y="500142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/>
              <a:t>Sub-word Units (BPE)</a:t>
            </a:r>
            <a:endParaRPr/>
          </a:p>
        </p:txBody>
      </p:sp>
      <p:sp>
        <p:nvSpPr>
          <p:cNvPr id="956" name="Google Shape;956;p93"/>
          <p:cNvSpPr txBox="1"/>
          <p:nvPr>
            <p:ph idx="12" type="sldNum"/>
          </p:nvPr>
        </p:nvSpPr>
        <p:spPr>
          <a:xfrm>
            <a:off x="10415352" y="6217625"/>
            <a:ext cx="16128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154</a:t>
            </a:r>
            <a:endParaRPr/>
          </a:p>
        </p:txBody>
      </p:sp>
      <p:graphicFrame>
        <p:nvGraphicFramePr>
          <p:cNvPr id="957" name="Google Shape;957;p93"/>
          <p:cNvGraphicFramePr/>
          <p:nvPr/>
        </p:nvGraphicFramePr>
        <p:xfrm>
          <a:off x="17425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{7605BA7A-3E15-4EE7-9963-05761346477F}</a:tableStyleId>
              </a:tblPr>
              <a:tblGrid>
                <a:gridCol w="1480425"/>
                <a:gridCol w="1608000"/>
                <a:gridCol w="1352825"/>
                <a:gridCol w="1480425"/>
                <a:gridCol w="1480425"/>
                <a:gridCol w="1480425"/>
                <a:gridCol w="1480425"/>
                <a:gridCol w="1480425"/>
              </a:tblGrid>
              <a:tr h="414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Terminology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Connections to other research areas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Common NLP problems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Pre-processing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Naïve methods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Sparse Representations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Dense Representations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/>
                        <a:t>Sub-word representations</a:t>
                      </a:r>
                      <a:endParaRPr b="1"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  <p:sp>
        <p:nvSpPr>
          <p:cNvPr id="958" name="Google Shape;958;p93"/>
          <p:cNvSpPr txBox="1"/>
          <p:nvPr/>
        </p:nvSpPr>
        <p:spPr>
          <a:xfrm>
            <a:off x="415550" y="1477900"/>
            <a:ext cx="11360700" cy="56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</a:rPr>
              <a:t>Given a corpus C, we can </a:t>
            </a:r>
            <a:r>
              <a:rPr b="1" lang="en-US" sz="2100">
                <a:solidFill>
                  <a:schemeClr val="dk1"/>
                </a:solidFill>
              </a:rPr>
              <a:t>estimate</a:t>
            </a:r>
            <a:r>
              <a:rPr lang="en-US" sz="2100">
                <a:solidFill>
                  <a:schemeClr val="dk1"/>
                </a:solidFill>
              </a:rPr>
              <a:t> the optimal language units </a:t>
            </a:r>
            <a:r>
              <a:rPr b="1" lang="en-US" sz="2100">
                <a:solidFill>
                  <a:schemeClr val="dk1"/>
                </a:solidFill>
              </a:rPr>
              <a:t>greedily</a:t>
            </a:r>
            <a:endParaRPr sz="2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</a:rPr>
              <a:t>{</a:t>
            </a:r>
            <a:r>
              <a:rPr lang="en-US" sz="2100">
                <a:solidFill>
                  <a:schemeClr val="accent2"/>
                </a:solidFill>
              </a:rPr>
              <a:t>“A sneaky fox jumps over my uncle’s fence.”,</a:t>
            </a:r>
            <a:endParaRPr sz="2100">
              <a:solidFill>
                <a:schemeClr val="accen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accent2"/>
                </a:solidFill>
              </a:rPr>
              <a:t> </a:t>
            </a:r>
            <a:r>
              <a:rPr lang="en-US" sz="2100">
                <a:solidFill>
                  <a:schemeClr val="dk1"/>
                </a:solidFill>
              </a:rPr>
              <a:t>“</a:t>
            </a:r>
            <a:r>
              <a:rPr lang="en-US" sz="2100">
                <a:solidFill>
                  <a:srgbClr val="BF9000"/>
                </a:solidFill>
              </a:rPr>
              <a:t>A greyhound was chasing </a:t>
            </a:r>
            <a:r>
              <a:rPr b="1" lang="en-US" sz="2100">
                <a:solidFill>
                  <a:srgbClr val="FF0000"/>
                </a:solidFill>
              </a:rPr>
              <a:t>X</a:t>
            </a:r>
            <a:r>
              <a:rPr lang="en-US" sz="2100">
                <a:solidFill>
                  <a:srgbClr val="BF9000"/>
                </a:solidFill>
              </a:rPr>
              <a:t>e boy </a:t>
            </a:r>
            <a:r>
              <a:rPr b="1" lang="en-US" sz="2100">
                <a:solidFill>
                  <a:srgbClr val="FF0000"/>
                </a:solidFill>
              </a:rPr>
              <a:t>X</a:t>
            </a:r>
            <a:r>
              <a:rPr lang="en-US" sz="2100">
                <a:solidFill>
                  <a:srgbClr val="BF9000"/>
                </a:solidFill>
              </a:rPr>
              <a:t>rough </a:t>
            </a:r>
            <a:r>
              <a:rPr b="1" lang="en-US" sz="2100">
                <a:solidFill>
                  <a:srgbClr val="FF0000"/>
                </a:solidFill>
              </a:rPr>
              <a:t>X</a:t>
            </a:r>
            <a:r>
              <a:rPr lang="en-US" sz="2100">
                <a:solidFill>
                  <a:srgbClr val="BF9000"/>
                </a:solidFill>
              </a:rPr>
              <a:t>e dark forest.</a:t>
            </a:r>
            <a:r>
              <a:rPr lang="en-US" sz="2100">
                <a:solidFill>
                  <a:schemeClr val="dk1"/>
                </a:solidFill>
              </a:rPr>
              <a:t>”, </a:t>
            </a:r>
            <a:endParaRPr sz="2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</a:rPr>
              <a:t> ”</a:t>
            </a:r>
            <a:r>
              <a:rPr lang="en-US" sz="2100">
                <a:solidFill>
                  <a:srgbClr val="A61C00"/>
                </a:solidFill>
              </a:rPr>
              <a:t>A great stone building wi</a:t>
            </a:r>
            <a:r>
              <a:rPr b="1" lang="en-US" sz="2100">
                <a:solidFill>
                  <a:srgbClr val="FF0000"/>
                </a:solidFill>
              </a:rPr>
              <a:t>X</a:t>
            </a:r>
            <a:r>
              <a:rPr lang="en-US" sz="2100">
                <a:solidFill>
                  <a:srgbClr val="A61C00"/>
                </a:solidFill>
              </a:rPr>
              <a:t> fence wi</a:t>
            </a:r>
            <a:r>
              <a:rPr b="1" lang="en-US" sz="2100">
                <a:solidFill>
                  <a:srgbClr val="FF0000"/>
                </a:solidFill>
              </a:rPr>
              <a:t>X</a:t>
            </a:r>
            <a:r>
              <a:rPr lang="en-US" sz="2100">
                <a:solidFill>
                  <a:srgbClr val="FF0000"/>
                </a:solidFill>
              </a:rPr>
              <a:t> </a:t>
            </a:r>
            <a:r>
              <a:rPr lang="en-US" sz="2100">
                <a:solidFill>
                  <a:srgbClr val="A61C00"/>
                </a:solidFill>
              </a:rPr>
              <a:t>a boy behind was guarded by </a:t>
            </a:r>
            <a:r>
              <a:rPr b="1" lang="en-US" sz="2100">
                <a:solidFill>
                  <a:srgbClr val="FF0000"/>
                </a:solidFill>
              </a:rPr>
              <a:t>X</a:t>
            </a:r>
            <a:r>
              <a:rPr lang="en-US" sz="2100">
                <a:solidFill>
                  <a:srgbClr val="A61C00"/>
                </a:solidFill>
              </a:rPr>
              <a:t>e greyhound</a:t>
            </a:r>
            <a:r>
              <a:rPr lang="en-US" sz="2100">
                <a:solidFill>
                  <a:schemeClr val="dk1"/>
                </a:solidFill>
              </a:rPr>
              <a:t>”}</a:t>
            </a:r>
            <a:endParaRPr sz="2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85888D"/>
              </a:buClr>
              <a:buSzPts val="2100"/>
              <a:buAutoNum type="arabicPeriod"/>
            </a:pPr>
            <a:r>
              <a:rPr lang="en-US" sz="2100">
                <a:solidFill>
                  <a:srgbClr val="85888D"/>
                </a:solidFill>
              </a:rPr>
              <a:t>Start with single-character vocabulary of size </a:t>
            </a:r>
            <a:r>
              <a:rPr b="1" lang="en-US" sz="2100">
                <a:solidFill>
                  <a:srgbClr val="85888D"/>
                </a:solidFill>
              </a:rPr>
              <a:t>N</a:t>
            </a:r>
            <a:endParaRPr b="1" sz="2100">
              <a:solidFill>
                <a:srgbClr val="85888D"/>
              </a:solidFill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85888D"/>
              </a:buClr>
              <a:buSzPts val="2100"/>
              <a:buAutoNum type="arabicPeriod"/>
            </a:pPr>
            <a:r>
              <a:rPr lang="en-US" sz="2100">
                <a:solidFill>
                  <a:srgbClr val="85888D"/>
                </a:solidFill>
              </a:rPr>
              <a:t>Compute </a:t>
            </a:r>
            <a:r>
              <a:rPr lang="en-US" sz="2100" u="sng">
                <a:solidFill>
                  <a:srgbClr val="85888D"/>
                </a:solidFill>
              </a:rPr>
              <a:t>character bi-gram</a:t>
            </a:r>
            <a:r>
              <a:rPr lang="en-US" sz="2100">
                <a:solidFill>
                  <a:srgbClr val="85888D"/>
                </a:solidFill>
              </a:rPr>
              <a:t> </a:t>
            </a:r>
            <a:r>
              <a:rPr lang="en-US" sz="2100">
                <a:solidFill>
                  <a:srgbClr val="85888D"/>
                </a:solidFill>
              </a:rPr>
              <a:t>statistics</a:t>
            </a:r>
            <a:endParaRPr sz="2100">
              <a:solidFill>
                <a:srgbClr val="85888D"/>
              </a:solidFill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85888D"/>
              </a:buClr>
              <a:buSzPts val="2100"/>
              <a:buAutoNum type="arabicPeriod"/>
            </a:pPr>
            <a:r>
              <a:rPr lang="en-US" sz="2100">
                <a:solidFill>
                  <a:srgbClr val="85888D"/>
                </a:solidFill>
              </a:rPr>
              <a:t>Pick only the most frequent character bi-gram, replace it with new token </a:t>
            </a:r>
            <a:r>
              <a:rPr b="1" lang="en-US" sz="2100">
                <a:solidFill>
                  <a:srgbClr val="85888D"/>
                </a:solidFill>
              </a:rPr>
              <a:t>A.</a:t>
            </a:r>
            <a:endParaRPr b="1" sz="2100">
              <a:solidFill>
                <a:srgbClr val="85888D"/>
              </a:solidFill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85888D"/>
              </a:buClr>
              <a:buSzPts val="2100"/>
              <a:buAutoNum type="arabicPeriod"/>
            </a:pPr>
            <a:r>
              <a:rPr lang="en-US" sz="2100">
                <a:solidFill>
                  <a:srgbClr val="85888D"/>
                </a:solidFill>
              </a:rPr>
              <a:t>Add token into vocabulary. It now has size </a:t>
            </a:r>
            <a:r>
              <a:rPr b="1" lang="en-US" sz="2100">
                <a:solidFill>
                  <a:srgbClr val="85888D"/>
                </a:solidFill>
              </a:rPr>
              <a:t>N+1</a:t>
            </a:r>
            <a:r>
              <a:rPr lang="en-US" sz="2100">
                <a:solidFill>
                  <a:srgbClr val="85888D"/>
                </a:solidFill>
              </a:rPr>
              <a:t>. Repeat until vocabulary size equals </a:t>
            </a:r>
            <a:r>
              <a:rPr b="1" lang="en-US" sz="2100">
                <a:solidFill>
                  <a:srgbClr val="85888D"/>
                </a:solidFill>
              </a:rPr>
              <a:t>L.</a:t>
            </a:r>
            <a:endParaRPr b="1" sz="2100">
              <a:solidFill>
                <a:srgbClr val="85888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</a:rPr>
              <a:t>character bi-grams occurrences in second cycle</a:t>
            </a:r>
            <a:endParaRPr b="1" sz="2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</a:rPr>
              <a:t>'re': 4, 'un': 3, 'nc': 3, 'gr': 3, 'ou': 3, 'nd': 3, 'as': 3, 'in': 3, </a:t>
            </a:r>
            <a:r>
              <a:rPr b="1" lang="en-US" sz="2100">
                <a:solidFill>
                  <a:schemeClr val="dk1"/>
                </a:solidFill>
              </a:rPr>
              <a:t>'Xe'</a:t>
            </a:r>
            <a:r>
              <a:rPr lang="en-US" sz="2100">
                <a:solidFill>
                  <a:schemeClr val="dk1"/>
                </a:solidFill>
              </a:rPr>
              <a:t>: 3, 'ne': 2, 'ea': 2, 'fo': 2, 'fe': 2, 'en': 2, 'ce': 2, 'Ag': 2, 'ey': 2, 'yh': 2, 'ho': 2, 'dw': 2, 'wa': 2, 'ng': 2, 'eb': 2, 'bo': 2, 'oy': 2, '</a:t>
            </a:r>
            <a:r>
              <a:rPr b="1" lang="en-US" sz="2100">
                <a:solidFill>
                  <a:schemeClr val="dk1"/>
                </a:solidFill>
              </a:rPr>
              <a:t>yX</a:t>
            </a:r>
            <a:r>
              <a:rPr lang="en-US" sz="2100">
                <a:solidFill>
                  <a:schemeClr val="dk1"/>
                </a:solidFill>
              </a:rPr>
              <a:t>': 2, 'ed': 2, 'ar': 2, 'st': 2, 'wi': 2, '</a:t>
            </a:r>
            <a:r>
              <a:rPr b="1" lang="en-US" sz="2100">
                <a:solidFill>
                  <a:schemeClr val="dk1"/>
                </a:solidFill>
              </a:rPr>
              <a:t>iX</a:t>
            </a:r>
            <a:r>
              <a:rPr lang="en-US" sz="2100">
                <a:solidFill>
                  <a:schemeClr val="dk1"/>
                </a:solidFill>
              </a:rPr>
              <a:t>': 2,</a:t>
            </a:r>
            <a:endParaRPr sz="2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</a:endParaRPr>
          </a:p>
        </p:txBody>
      </p:sp>
      <p:sp>
        <p:nvSpPr>
          <p:cNvPr id="959" name="Google Shape;959;p93"/>
          <p:cNvSpPr txBox="1"/>
          <p:nvPr/>
        </p:nvSpPr>
        <p:spPr>
          <a:xfrm>
            <a:off x="415544" y="6331175"/>
            <a:ext cx="8759700" cy="2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</a:rPr>
              <a:t>Sennrich, R., Haddow, B. and Birch, A., 2016, August. Neural Machine Translation of Rare Words with Subword Units. In </a:t>
            </a:r>
            <a:r>
              <a:rPr i="1" lang="en-US" sz="1100">
                <a:solidFill>
                  <a:schemeClr val="dk1"/>
                </a:solidFill>
              </a:rPr>
              <a:t>Proceedings of the 54th Annual Meeting of the Association for Computational Linguistics (Volume 1: Long Papers)</a:t>
            </a:r>
            <a:r>
              <a:rPr lang="en-US" sz="1100">
                <a:solidFill>
                  <a:schemeClr val="dk1"/>
                </a:solidFill>
              </a:rPr>
              <a:t> (pp. 1715-1725).</a:t>
            </a:r>
            <a:endParaRPr sz="1100"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3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3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Google Shape;964;p94"/>
          <p:cNvSpPr txBox="1"/>
          <p:nvPr>
            <p:ph idx="4294967295" type="title"/>
          </p:nvPr>
        </p:nvSpPr>
        <p:spPr>
          <a:xfrm>
            <a:off x="415538" y="500142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/>
              <a:t>Sub-word Embeddings (BPE)</a:t>
            </a:r>
            <a:endParaRPr/>
          </a:p>
        </p:txBody>
      </p:sp>
      <p:sp>
        <p:nvSpPr>
          <p:cNvPr id="965" name="Google Shape;965;p94"/>
          <p:cNvSpPr txBox="1"/>
          <p:nvPr>
            <p:ph idx="12" type="sldNum"/>
          </p:nvPr>
        </p:nvSpPr>
        <p:spPr>
          <a:xfrm>
            <a:off x="10415352" y="6217625"/>
            <a:ext cx="16128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154</a:t>
            </a:r>
            <a:endParaRPr/>
          </a:p>
        </p:txBody>
      </p:sp>
      <p:graphicFrame>
        <p:nvGraphicFramePr>
          <p:cNvPr id="966" name="Google Shape;966;p94"/>
          <p:cNvGraphicFramePr/>
          <p:nvPr/>
        </p:nvGraphicFramePr>
        <p:xfrm>
          <a:off x="17425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{7605BA7A-3E15-4EE7-9963-05761346477F}</a:tableStyleId>
              </a:tblPr>
              <a:tblGrid>
                <a:gridCol w="1480425"/>
                <a:gridCol w="1608000"/>
                <a:gridCol w="1352825"/>
                <a:gridCol w="1480425"/>
                <a:gridCol w="1480425"/>
                <a:gridCol w="1480425"/>
                <a:gridCol w="1480425"/>
                <a:gridCol w="1480425"/>
              </a:tblGrid>
              <a:tr h="414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Terminology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Connections to other research areas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Common NLP problems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Pre-processing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Naïve methods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Sparse Representations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Dense Representations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/>
                        <a:t>Sub-word representations</a:t>
                      </a:r>
                      <a:endParaRPr b="1"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  <p:sp>
        <p:nvSpPr>
          <p:cNvPr id="967" name="Google Shape;967;p94"/>
          <p:cNvSpPr txBox="1"/>
          <p:nvPr/>
        </p:nvSpPr>
        <p:spPr>
          <a:xfrm>
            <a:off x="415550" y="1477900"/>
            <a:ext cx="11360700" cy="18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en-US" sz="2100">
                <a:solidFill>
                  <a:schemeClr val="dk1"/>
                </a:solidFill>
              </a:rPr>
              <a:t>Having the </a:t>
            </a:r>
            <a:r>
              <a:rPr lang="en-US" sz="2100">
                <a:solidFill>
                  <a:schemeClr val="dk1"/>
                </a:solidFill>
              </a:rPr>
              <a:t>language units from BPE, we can e.g. use Word2Vec to learn embeddings for these!  -&gt; </a:t>
            </a:r>
            <a:r>
              <a:rPr b="1" lang="en-US" sz="2100">
                <a:solidFill>
                  <a:schemeClr val="dk1"/>
                </a:solidFill>
              </a:rPr>
              <a:t>FastText</a:t>
            </a:r>
            <a:r>
              <a:rPr lang="en-US" sz="2100">
                <a:solidFill>
                  <a:schemeClr val="dk1"/>
                </a:solidFill>
              </a:rPr>
              <a:t> (Bojanowski et al.,2017)</a:t>
            </a:r>
            <a:endParaRPr sz="2100">
              <a:solidFill>
                <a:schemeClr val="dk1"/>
              </a:solidFill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en-US" sz="2100">
                <a:solidFill>
                  <a:schemeClr val="dk1"/>
                </a:solidFill>
              </a:rPr>
              <a:t>Or </a:t>
            </a:r>
            <a:r>
              <a:rPr b="1" lang="en-US" sz="2100">
                <a:solidFill>
                  <a:schemeClr val="dk1"/>
                </a:solidFill>
              </a:rPr>
              <a:t>learn</a:t>
            </a:r>
            <a:r>
              <a:rPr lang="en-US" sz="2100">
                <a:solidFill>
                  <a:schemeClr val="dk1"/>
                </a:solidFill>
              </a:rPr>
              <a:t> those </a:t>
            </a:r>
            <a:r>
              <a:rPr b="1" lang="en-US" sz="2100">
                <a:solidFill>
                  <a:schemeClr val="dk1"/>
                </a:solidFill>
              </a:rPr>
              <a:t>embeddings</a:t>
            </a:r>
            <a:r>
              <a:rPr lang="en-US" sz="2100">
                <a:solidFill>
                  <a:schemeClr val="dk1"/>
                </a:solidFill>
              </a:rPr>
              <a:t> </a:t>
            </a:r>
            <a:r>
              <a:rPr b="1" lang="en-US" sz="2100">
                <a:solidFill>
                  <a:schemeClr val="dk1"/>
                </a:solidFill>
              </a:rPr>
              <a:t>together</a:t>
            </a:r>
            <a:r>
              <a:rPr lang="en-US" sz="2100">
                <a:solidFill>
                  <a:schemeClr val="dk1"/>
                </a:solidFill>
              </a:rPr>
              <a:t> with neural </a:t>
            </a:r>
            <a:r>
              <a:rPr b="1" lang="en-US" sz="2100">
                <a:solidFill>
                  <a:schemeClr val="dk1"/>
                </a:solidFill>
              </a:rPr>
              <a:t>network</a:t>
            </a:r>
            <a:r>
              <a:rPr lang="en-US" sz="2100">
                <a:solidFill>
                  <a:schemeClr val="dk1"/>
                </a:solidFill>
              </a:rPr>
              <a:t>, </a:t>
            </a:r>
            <a:r>
              <a:rPr lang="en-US" sz="2100" u="sng">
                <a:solidFill>
                  <a:schemeClr val="dk1"/>
                </a:solidFill>
              </a:rPr>
              <a:t>stay tuned for afternoon</a:t>
            </a:r>
            <a:r>
              <a:rPr lang="en-US" sz="2100">
                <a:solidFill>
                  <a:schemeClr val="dk1"/>
                </a:solidFill>
              </a:rPr>
              <a:t>!</a:t>
            </a:r>
            <a:endParaRPr sz="2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</a:endParaRPr>
          </a:p>
        </p:txBody>
      </p:sp>
      <p:sp>
        <p:nvSpPr>
          <p:cNvPr id="968" name="Google Shape;968;p94"/>
          <p:cNvSpPr txBox="1"/>
          <p:nvPr/>
        </p:nvSpPr>
        <p:spPr>
          <a:xfrm>
            <a:off x="262775" y="6302975"/>
            <a:ext cx="10806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</a:rPr>
              <a:t>Bojanowski, P., Grave, E., Joulin, A. and Mikolov, T., 2017. Enriching word vectors with subword information. </a:t>
            </a:r>
            <a:endParaRPr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95"/>
          <p:cNvSpPr txBox="1"/>
          <p:nvPr>
            <p:ph idx="4294967295"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/>
              <a:t>Takeaways</a:t>
            </a:r>
            <a:endParaRPr/>
          </a:p>
        </p:txBody>
      </p:sp>
      <p:sp>
        <p:nvSpPr>
          <p:cNvPr id="974" name="Google Shape;974;p95"/>
          <p:cNvSpPr txBox="1"/>
          <p:nvPr/>
        </p:nvSpPr>
        <p:spPr>
          <a:xfrm>
            <a:off x="995600" y="1813650"/>
            <a:ext cx="9853500" cy="3424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3810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There are various ways to represent tokens/documents numerically.</a:t>
            </a:r>
            <a:endParaRPr/>
          </a:p>
          <a:p>
            <a:pPr indent="-3810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Representations  are usually on (weighted) </a:t>
            </a: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sparse one-hot encoding 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 </a:t>
            </a: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dense co-occurence 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matrix factorizations (explicit: 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LSA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GloVe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implicit: </a:t>
            </a: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Word2Vec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see proof from Levy and Goldberg, 2014).</a:t>
            </a:r>
            <a:endParaRPr/>
          </a:p>
          <a:p>
            <a:pPr indent="-3810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pre-trained dense representations of tokens or documents are called “</a:t>
            </a:r>
            <a:r>
              <a:rPr b="1" i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embeddings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”.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One can also learn </a:t>
            </a: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subword embeddings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to complement or replace word embeddings.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5" name="Google Shape;975;p95"/>
          <p:cNvSpPr txBox="1"/>
          <p:nvPr>
            <p:ph idx="12" type="sldNum"/>
          </p:nvPr>
        </p:nvSpPr>
        <p:spPr>
          <a:xfrm>
            <a:off x="10415352" y="6217625"/>
            <a:ext cx="16128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154</a:t>
            </a:r>
            <a:endParaRPr/>
          </a:p>
        </p:txBody>
      </p:sp>
      <p:sp>
        <p:nvSpPr>
          <p:cNvPr id="976" name="Google Shape;976;p95"/>
          <p:cNvSpPr txBox="1"/>
          <p:nvPr>
            <p:ph idx="4294967295" type="title"/>
          </p:nvPr>
        </p:nvSpPr>
        <p:spPr>
          <a:xfrm>
            <a:off x="3819600" y="5394200"/>
            <a:ext cx="3633900" cy="7635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>
                <a:solidFill>
                  <a:srgbClr val="4A86E8"/>
                </a:solidFill>
              </a:rPr>
              <a:t>Questions</a:t>
            </a:r>
            <a:r>
              <a:rPr lang="en-US"/>
              <a:t>?</a:t>
            </a:r>
            <a:endParaRPr/>
          </a:p>
        </p:txBody>
      </p:sp>
      <p:graphicFrame>
        <p:nvGraphicFramePr>
          <p:cNvPr id="977" name="Google Shape;977;p95"/>
          <p:cNvGraphicFramePr/>
          <p:nvPr/>
        </p:nvGraphicFramePr>
        <p:xfrm>
          <a:off x="17425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{7605BA7A-3E15-4EE7-9963-05761346477F}</a:tableStyleId>
              </a:tblPr>
              <a:tblGrid>
                <a:gridCol w="1480425"/>
                <a:gridCol w="1608000"/>
                <a:gridCol w="1352825"/>
                <a:gridCol w="1480425"/>
                <a:gridCol w="1480425"/>
                <a:gridCol w="1480425"/>
                <a:gridCol w="1480425"/>
                <a:gridCol w="1480425"/>
              </a:tblGrid>
              <a:tr h="414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Terminology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Connections to other research areas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Common NLP problems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Pre-processing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Naïve methods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Sparse Representations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Dense Representations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Sub-word representations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</a:tr>
            </a:tbl>
          </a:graphicData>
        </a:graphic>
      </p:graphicFrame>
      <p:sp>
        <p:nvSpPr>
          <p:cNvPr id="978" name="Google Shape;978;p95"/>
          <p:cNvSpPr txBox="1"/>
          <p:nvPr/>
        </p:nvSpPr>
        <p:spPr>
          <a:xfrm>
            <a:off x="7393725" y="506975"/>
            <a:ext cx="5824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0070C0"/>
                </a:solidFill>
              </a:rPr>
              <a:t>LANGUAGE REPRESENTATION IS DONE!</a:t>
            </a:r>
            <a:endParaRPr b="1">
              <a:solidFill>
                <a:srgbClr val="0070C0"/>
              </a:solidFill>
            </a:endParaRPr>
          </a:p>
        </p:txBody>
      </p:sp>
      <p:sp>
        <p:nvSpPr>
          <p:cNvPr id="979" name="Google Shape;979;p95"/>
          <p:cNvSpPr txBox="1"/>
          <p:nvPr/>
        </p:nvSpPr>
        <p:spPr>
          <a:xfrm>
            <a:off x="888150" y="6388325"/>
            <a:ext cx="10415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</a:rPr>
              <a:t>Levy, O. and Goldberg, Y., 2014. Neural word embedding as implicit matrix factorization.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3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p96"/>
          <p:cNvSpPr txBox="1"/>
          <p:nvPr>
            <p:ph type="ctrTitle"/>
          </p:nvPr>
        </p:nvSpPr>
        <p:spPr>
          <a:xfrm>
            <a:off x="415600" y="992767"/>
            <a:ext cx="11360700" cy="19425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Calibri"/>
              <a:buNone/>
            </a:pPr>
            <a:r>
              <a:rPr lang="en-US"/>
              <a:t>Sequence processing (in NLP)</a:t>
            </a:r>
            <a:endParaRPr/>
          </a:p>
        </p:txBody>
      </p:sp>
      <p:sp>
        <p:nvSpPr>
          <p:cNvPr id="985" name="Google Shape;985;p96"/>
          <p:cNvSpPr txBox="1"/>
          <p:nvPr>
            <p:ph idx="1" type="subTitle"/>
          </p:nvPr>
        </p:nvSpPr>
        <p:spPr>
          <a:xfrm>
            <a:off x="9083867" y="239433"/>
            <a:ext cx="29277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b="1" lang="en-US" sz="3200"/>
              <a:t>BISSIT@2021</a:t>
            </a:r>
            <a:endParaRPr b="1" sz="3200"/>
          </a:p>
        </p:txBody>
      </p:sp>
      <p:pic>
        <p:nvPicPr>
          <p:cNvPr id="986" name="Google Shape;986;p9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5" y="5410203"/>
            <a:ext cx="7026600" cy="1447800"/>
          </a:xfrm>
          <a:prstGeom prst="rect">
            <a:avLst/>
          </a:prstGeom>
          <a:noFill/>
          <a:ln>
            <a:noFill/>
          </a:ln>
        </p:spPr>
      </p:pic>
      <p:sp>
        <p:nvSpPr>
          <p:cNvPr id="987" name="Google Shape;987;p96"/>
          <p:cNvSpPr txBox="1"/>
          <p:nvPr/>
        </p:nvSpPr>
        <p:spPr>
          <a:xfrm>
            <a:off x="8871500" y="4634933"/>
            <a:ext cx="2927700" cy="7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67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88" name="Google Shape;988;p96"/>
          <p:cNvSpPr txBox="1"/>
          <p:nvPr>
            <p:ph idx="1" type="subTitle"/>
          </p:nvPr>
        </p:nvSpPr>
        <p:spPr>
          <a:xfrm>
            <a:off x="3485150" y="2877850"/>
            <a:ext cx="52332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b="1" lang="en-US" sz="2667"/>
              <a:t>Martin Fajčík </a:t>
            </a:r>
            <a:endParaRPr b="1" sz="2667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4th year PhD candidate at BUT FIT</a:t>
            </a:r>
            <a:endParaRPr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2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" name="Google Shape;993;p97"/>
          <p:cNvSpPr txBox="1"/>
          <p:nvPr>
            <p:ph idx="4294967295"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/>
              <a:t>Outline</a:t>
            </a:r>
            <a:endParaRPr/>
          </a:p>
        </p:txBody>
      </p:sp>
      <p:sp>
        <p:nvSpPr>
          <p:cNvPr id="994" name="Google Shape;994;p97"/>
          <p:cNvSpPr txBox="1"/>
          <p:nvPr>
            <p:ph idx="12" type="sldNum"/>
          </p:nvPr>
        </p:nvSpPr>
        <p:spPr>
          <a:xfrm>
            <a:off x="10415352" y="6217625"/>
            <a:ext cx="16128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154</a:t>
            </a:r>
            <a:endParaRPr/>
          </a:p>
        </p:txBody>
      </p:sp>
      <p:sp>
        <p:nvSpPr>
          <p:cNvPr id="995" name="Google Shape;995;p97"/>
          <p:cNvSpPr txBox="1"/>
          <p:nvPr>
            <p:ph idx="4294967295" type="body"/>
          </p:nvPr>
        </p:nvSpPr>
        <p:spPr>
          <a:xfrm>
            <a:off x="326275" y="2567550"/>
            <a:ext cx="11301900" cy="3732000"/>
          </a:xfrm>
          <a:prstGeom prst="rect">
            <a:avLst/>
          </a:prstGeom>
          <a:solidFill>
            <a:srgbClr val="F9CB9C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609584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/>
              <a:t>Part 3: </a:t>
            </a:r>
            <a:r>
              <a:rPr lang="en-US" sz="2200"/>
              <a:t>Recurrent Neural Networks, Attention, Transformers </a:t>
            </a:r>
            <a:endParaRPr sz="2200"/>
          </a:p>
          <a:p>
            <a:pPr indent="-474122" lvl="1" marL="1219169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 sz="2200"/>
              <a:t>Why do we need RNNs</a:t>
            </a:r>
            <a:endParaRPr sz="2200"/>
          </a:p>
          <a:p>
            <a:pPr indent="-482588" lvl="1" marL="1219169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-US" sz="2200"/>
              <a:t>How current RNNs work</a:t>
            </a:r>
            <a:endParaRPr sz="2200"/>
          </a:p>
          <a:p>
            <a:pPr indent="-482588" lvl="1" marL="1219169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 sz="2200"/>
              <a:t>Seq-2-Seq and Bi-Directional models</a:t>
            </a:r>
            <a:endParaRPr sz="2200"/>
          </a:p>
          <a:p>
            <a:pPr indent="-482588" lvl="1" marL="1219169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-US" sz="2200"/>
              <a:t>Attention</a:t>
            </a:r>
            <a:endParaRPr sz="2200"/>
          </a:p>
          <a:p>
            <a:pPr indent="-482588" lvl="1" marL="1219169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-US" sz="2200"/>
              <a:t>How to derive gradients for RNNs</a:t>
            </a:r>
            <a:endParaRPr sz="2200"/>
          </a:p>
          <a:p>
            <a:pPr indent="-482588" lvl="1" marL="1219169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-US" sz="2200"/>
              <a:t>Deriving the better neural networks (LSTMs)</a:t>
            </a:r>
            <a:endParaRPr sz="2200"/>
          </a:p>
          <a:p>
            <a:pPr indent="-482588" lvl="1" marL="1219169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 sz="2200"/>
              <a:t>Transformers</a:t>
            </a:r>
            <a:endParaRPr sz="2200"/>
          </a:p>
          <a:p>
            <a:pPr indent="-482588" lvl="1" marL="1219169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 sz="2200"/>
              <a:t>Pre-trained Language Representation Models</a:t>
            </a:r>
            <a:endParaRPr sz="2200"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98"/>
          <p:cNvSpPr txBox="1"/>
          <p:nvPr>
            <p:ph idx="4294967295"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/>
              <a:t>Sequences</a:t>
            </a:r>
            <a:endParaRPr/>
          </a:p>
        </p:txBody>
      </p:sp>
      <p:sp>
        <p:nvSpPr>
          <p:cNvPr id="1001" name="Google Shape;1001;p98"/>
          <p:cNvSpPr txBox="1"/>
          <p:nvPr>
            <p:ph idx="12" type="sldNum"/>
          </p:nvPr>
        </p:nvSpPr>
        <p:spPr>
          <a:xfrm>
            <a:off x="10415352" y="6217625"/>
            <a:ext cx="16128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154</a:t>
            </a:r>
            <a:endParaRPr/>
          </a:p>
        </p:txBody>
      </p:sp>
      <p:graphicFrame>
        <p:nvGraphicFramePr>
          <p:cNvPr id="1002" name="Google Shape;1002;p98"/>
          <p:cNvGraphicFramePr/>
          <p:nvPr/>
        </p:nvGraphicFramePr>
        <p:xfrm>
          <a:off x="842463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{7605BA7A-3E15-4EE7-9963-05761346477F}</a:tableStyleId>
              </a:tblPr>
              <a:tblGrid>
                <a:gridCol w="1592700"/>
                <a:gridCol w="1049725"/>
                <a:gridCol w="938675"/>
                <a:gridCol w="2012175"/>
                <a:gridCol w="1210150"/>
                <a:gridCol w="1111375"/>
                <a:gridCol w="2592275"/>
              </a:tblGrid>
              <a:tr h="397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/>
                        <a:t>Why do we need RNN</a:t>
                      </a:r>
                      <a:endParaRPr b="1" sz="1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dk1"/>
                          </a:solidFill>
                        </a:rPr>
                        <a:t>Simple RNNs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dk1"/>
                          </a:solidFill>
                        </a:rPr>
                        <a:t>Attention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How to derive gradients for RNNs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Better RNNs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Transformers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Pre-trained Language Representation Models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  <p:pic>
        <p:nvPicPr>
          <p:cNvPr id="1003" name="Google Shape;1003;p9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4498" y="2497854"/>
            <a:ext cx="6702925" cy="168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4" name="Google Shape;1004;p9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98201" y="1552627"/>
            <a:ext cx="4111450" cy="3027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5" name="Google Shape;1005;p9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82198" y="4763380"/>
            <a:ext cx="5727529" cy="14542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9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Google Shape;1010;p99"/>
          <p:cNvSpPr txBox="1"/>
          <p:nvPr>
            <p:ph idx="4294967295"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/>
              <a:t>Sequences</a:t>
            </a:r>
            <a:endParaRPr/>
          </a:p>
        </p:txBody>
      </p:sp>
      <p:pic>
        <p:nvPicPr>
          <p:cNvPr id="1011" name="Google Shape;1011;p9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79044" y="1515657"/>
            <a:ext cx="6233912" cy="2788633"/>
          </a:xfrm>
          <a:prstGeom prst="rect">
            <a:avLst/>
          </a:prstGeom>
          <a:noFill/>
          <a:ln>
            <a:noFill/>
          </a:ln>
        </p:spPr>
      </p:pic>
      <p:sp>
        <p:nvSpPr>
          <p:cNvPr id="1012" name="Google Shape;1012;p99"/>
          <p:cNvSpPr/>
          <p:nvPr/>
        </p:nvSpPr>
        <p:spPr>
          <a:xfrm>
            <a:off x="732254" y="1312456"/>
            <a:ext cx="1592969" cy="231381"/>
          </a:xfrm>
          <a:prstGeom prst="rect">
            <a:avLst/>
          </a:prstGeom>
          <a:solidFill>
            <a:schemeClr val="lt1"/>
          </a:solidFill>
          <a:ln cap="flat" cmpd="sng" w="222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quick</a:t>
            </a:r>
            <a:endParaRPr sz="1800"/>
          </a:p>
        </p:txBody>
      </p:sp>
      <p:sp>
        <p:nvSpPr>
          <p:cNvPr id="1013" name="Google Shape;1013;p99"/>
          <p:cNvSpPr/>
          <p:nvPr/>
        </p:nvSpPr>
        <p:spPr>
          <a:xfrm>
            <a:off x="732254" y="1515656"/>
            <a:ext cx="1592969" cy="231381"/>
          </a:xfrm>
          <a:prstGeom prst="rect">
            <a:avLst/>
          </a:prstGeom>
          <a:solidFill>
            <a:schemeClr val="lt1"/>
          </a:solidFill>
          <a:ln cap="flat" cmpd="sng" w="222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fox</a:t>
            </a:r>
            <a:endParaRPr sz="1800"/>
          </a:p>
        </p:txBody>
      </p:sp>
      <p:sp>
        <p:nvSpPr>
          <p:cNvPr id="1014" name="Google Shape;1014;p99"/>
          <p:cNvSpPr/>
          <p:nvPr/>
        </p:nvSpPr>
        <p:spPr>
          <a:xfrm>
            <a:off x="732254" y="1747038"/>
            <a:ext cx="1592969" cy="231381"/>
          </a:xfrm>
          <a:prstGeom prst="rect">
            <a:avLst/>
          </a:prstGeom>
          <a:solidFill>
            <a:schemeClr val="lt1"/>
          </a:solidFill>
          <a:ln cap="flat" cmpd="sng" w="222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jumped</a:t>
            </a:r>
            <a:endParaRPr sz="1800"/>
          </a:p>
        </p:txBody>
      </p:sp>
      <p:sp>
        <p:nvSpPr>
          <p:cNvPr id="1015" name="Google Shape;1015;p99"/>
          <p:cNvSpPr/>
          <p:nvPr/>
        </p:nvSpPr>
        <p:spPr>
          <a:xfrm>
            <a:off x="732254" y="1950238"/>
            <a:ext cx="1592969" cy="231381"/>
          </a:xfrm>
          <a:prstGeom prst="rect">
            <a:avLst/>
          </a:prstGeom>
          <a:solidFill>
            <a:schemeClr val="lt1"/>
          </a:solidFill>
          <a:ln cap="flat" cmpd="sng" w="222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over</a:t>
            </a:r>
            <a:endParaRPr sz="1800"/>
          </a:p>
        </p:txBody>
      </p:sp>
      <p:sp>
        <p:nvSpPr>
          <p:cNvPr id="1016" name="Google Shape;1016;p99"/>
          <p:cNvSpPr/>
          <p:nvPr/>
        </p:nvSpPr>
        <p:spPr>
          <a:xfrm>
            <a:off x="732253" y="2181619"/>
            <a:ext cx="1592969" cy="231381"/>
          </a:xfrm>
          <a:prstGeom prst="rect">
            <a:avLst/>
          </a:prstGeom>
          <a:solidFill>
            <a:schemeClr val="lt1"/>
          </a:solidFill>
          <a:ln cap="flat" cmpd="sng" w="222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</a:t>
            </a:r>
            <a:endParaRPr sz="1800"/>
          </a:p>
        </p:txBody>
      </p:sp>
      <p:sp>
        <p:nvSpPr>
          <p:cNvPr id="1017" name="Google Shape;1017;p99"/>
          <p:cNvSpPr/>
          <p:nvPr/>
        </p:nvSpPr>
        <p:spPr>
          <a:xfrm>
            <a:off x="732253" y="2384819"/>
            <a:ext cx="1592969" cy="231381"/>
          </a:xfrm>
          <a:prstGeom prst="rect">
            <a:avLst/>
          </a:prstGeom>
          <a:solidFill>
            <a:schemeClr val="lt1"/>
          </a:solidFill>
          <a:ln cap="flat" cmpd="sng" w="222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lazy</a:t>
            </a:r>
            <a:endParaRPr sz="1800"/>
          </a:p>
        </p:txBody>
      </p:sp>
      <p:sp>
        <p:nvSpPr>
          <p:cNvPr id="1018" name="Google Shape;1018;p99"/>
          <p:cNvSpPr/>
          <p:nvPr/>
        </p:nvSpPr>
        <p:spPr>
          <a:xfrm>
            <a:off x="732253" y="2616200"/>
            <a:ext cx="1592969" cy="231381"/>
          </a:xfrm>
          <a:prstGeom prst="rect">
            <a:avLst/>
          </a:prstGeom>
          <a:solidFill>
            <a:schemeClr val="lt1"/>
          </a:solidFill>
          <a:ln cap="flat" cmpd="sng" w="222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dog</a:t>
            </a:r>
            <a:endParaRPr sz="1800"/>
          </a:p>
        </p:txBody>
      </p:sp>
      <p:sp>
        <p:nvSpPr>
          <p:cNvPr id="1019" name="Google Shape;1019;p99"/>
          <p:cNvSpPr/>
          <p:nvPr/>
        </p:nvSpPr>
        <p:spPr>
          <a:xfrm>
            <a:off x="78436" y="3569720"/>
            <a:ext cx="1592969" cy="231381"/>
          </a:xfrm>
          <a:prstGeom prst="rect">
            <a:avLst/>
          </a:prstGeom>
          <a:solidFill>
            <a:schemeClr val="lt1"/>
          </a:solidFill>
          <a:ln cap="flat" cmpd="sng" w="222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  <a:endParaRPr sz="1800"/>
          </a:p>
        </p:txBody>
      </p:sp>
      <p:sp>
        <p:nvSpPr>
          <p:cNvPr id="1020" name="Google Shape;1020;p99"/>
          <p:cNvSpPr/>
          <p:nvPr/>
        </p:nvSpPr>
        <p:spPr>
          <a:xfrm>
            <a:off x="78436" y="3772920"/>
            <a:ext cx="1592969" cy="231381"/>
          </a:xfrm>
          <a:prstGeom prst="rect">
            <a:avLst/>
          </a:prstGeom>
          <a:solidFill>
            <a:schemeClr val="lt1"/>
          </a:solidFill>
          <a:ln cap="flat" cmpd="sng" w="222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like</a:t>
            </a:r>
            <a:endParaRPr sz="1800"/>
          </a:p>
        </p:txBody>
      </p:sp>
      <p:sp>
        <p:nvSpPr>
          <p:cNvPr id="1021" name="Google Shape;1021;p99"/>
          <p:cNvSpPr/>
          <p:nvPr/>
        </p:nvSpPr>
        <p:spPr>
          <a:xfrm>
            <a:off x="78436" y="4004302"/>
            <a:ext cx="1592969" cy="231381"/>
          </a:xfrm>
          <a:prstGeom prst="rect">
            <a:avLst/>
          </a:prstGeom>
          <a:solidFill>
            <a:schemeClr val="lt1"/>
          </a:solidFill>
          <a:ln cap="flat" cmpd="sng" w="222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icecream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2" name="Google Shape;1022;p99"/>
          <p:cNvSpPr/>
          <p:nvPr/>
        </p:nvSpPr>
        <p:spPr>
          <a:xfrm>
            <a:off x="654300" y="4951703"/>
            <a:ext cx="1592969" cy="231381"/>
          </a:xfrm>
          <a:prstGeom prst="rect">
            <a:avLst/>
          </a:prstGeom>
          <a:solidFill>
            <a:schemeClr val="lt1"/>
          </a:solidFill>
          <a:ln cap="flat" cmpd="sng" w="222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</a:t>
            </a:r>
            <a:endParaRPr sz="1800"/>
          </a:p>
        </p:txBody>
      </p:sp>
      <p:sp>
        <p:nvSpPr>
          <p:cNvPr id="1023" name="Google Shape;1023;p99"/>
          <p:cNvSpPr/>
          <p:nvPr/>
        </p:nvSpPr>
        <p:spPr>
          <a:xfrm>
            <a:off x="654300" y="5154903"/>
            <a:ext cx="1592969" cy="231381"/>
          </a:xfrm>
          <a:prstGeom prst="rect">
            <a:avLst/>
          </a:prstGeom>
          <a:solidFill>
            <a:schemeClr val="lt1"/>
          </a:solidFill>
          <a:ln cap="flat" cmpd="sng" w="222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</a:t>
            </a:r>
            <a:endParaRPr sz="1800"/>
          </a:p>
        </p:txBody>
      </p:sp>
      <p:sp>
        <p:nvSpPr>
          <p:cNvPr id="1024" name="Google Shape;1024;p99"/>
          <p:cNvSpPr/>
          <p:nvPr/>
        </p:nvSpPr>
        <p:spPr>
          <a:xfrm>
            <a:off x="654300" y="5386284"/>
            <a:ext cx="1592969" cy="231381"/>
          </a:xfrm>
          <a:prstGeom prst="rect">
            <a:avLst/>
          </a:prstGeom>
          <a:solidFill>
            <a:schemeClr val="lt1"/>
          </a:solidFill>
          <a:ln cap="flat" cmpd="sng" w="222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</a:t>
            </a:r>
            <a:endParaRPr sz="1800"/>
          </a:p>
        </p:txBody>
      </p:sp>
      <p:sp>
        <p:nvSpPr>
          <p:cNvPr id="1025" name="Google Shape;1025;p99"/>
          <p:cNvSpPr/>
          <p:nvPr/>
        </p:nvSpPr>
        <p:spPr>
          <a:xfrm>
            <a:off x="654300" y="5589484"/>
            <a:ext cx="1592969" cy="231381"/>
          </a:xfrm>
          <a:prstGeom prst="rect">
            <a:avLst/>
          </a:prstGeom>
          <a:solidFill>
            <a:schemeClr val="lt1"/>
          </a:solidFill>
          <a:ln cap="flat" cmpd="sng" w="222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endless</a:t>
            </a:r>
            <a:endParaRPr sz="1800"/>
          </a:p>
        </p:txBody>
      </p:sp>
      <p:sp>
        <p:nvSpPr>
          <p:cNvPr id="1026" name="Google Shape;1026;p99"/>
          <p:cNvSpPr/>
          <p:nvPr/>
        </p:nvSpPr>
        <p:spPr>
          <a:xfrm>
            <a:off x="654285" y="5820866"/>
            <a:ext cx="1593000" cy="231300"/>
          </a:xfrm>
          <a:prstGeom prst="rect">
            <a:avLst/>
          </a:prstGeom>
          <a:solidFill>
            <a:schemeClr val="lt1"/>
          </a:solidFill>
          <a:ln cap="flat" cmpd="sng" w="222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presentat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</a:t>
            </a:r>
            <a:endParaRPr sz="1800"/>
          </a:p>
        </p:txBody>
      </p:sp>
      <p:cxnSp>
        <p:nvCxnSpPr>
          <p:cNvPr id="1027" name="Google Shape;1027;p99"/>
          <p:cNvCxnSpPr/>
          <p:nvPr/>
        </p:nvCxnSpPr>
        <p:spPr>
          <a:xfrm>
            <a:off x="2722575" y="2517856"/>
            <a:ext cx="512935" cy="406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028" name="Google Shape;1028;p99"/>
          <p:cNvCxnSpPr/>
          <p:nvPr/>
        </p:nvCxnSpPr>
        <p:spPr>
          <a:xfrm flipH="1" rot="10800000">
            <a:off x="1882732" y="2927927"/>
            <a:ext cx="1299513" cy="873175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029" name="Google Shape;1029;p99"/>
          <p:cNvCxnSpPr/>
          <p:nvPr/>
        </p:nvCxnSpPr>
        <p:spPr>
          <a:xfrm flipH="1" rot="10800000">
            <a:off x="2395665" y="3029527"/>
            <a:ext cx="786579" cy="2077435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pic>
        <p:nvPicPr>
          <p:cNvPr id="1030" name="Google Shape;1030;p9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212957" y="3806967"/>
            <a:ext cx="2240135" cy="2479855"/>
          </a:xfrm>
          <a:prstGeom prst="rect">
            <a:avLst/>
          </a:prstGeom>
          <a:noFill/>
          <a:ln>
            <a:noFill/>
          </a:ln>
        </p:spPr>
      </p:pic>
      <p:sp>
        <p:nvSpPr>
          <p:cNvPr id="1031" name="Google Shape;1031;p99"/>
          <p:cNvSpPr txBox="1"/>
          <p:nvPr/>
        </p:nvSpPr>
        <p:spPr>
          <a:xfrm>
            <a:off x="2760202" y="4849901"/>
            <a:ext cx="5435285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would like to stick all these sequences into our probabilistic model. But they won’t fit. Are we stuck? ☹ 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2" name="Google Shape;1032;p99"/>
          <p:cNvSpPr txBox="1"/>
          <p:nvPr/>
        </p:nvSpPr>
        <p:spPr>
          <a:xfrm>
            <a:off x="9212957" y="2443401"/>
            <a:ext cx="981359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P(Y|X)</a:t>
            </a:r>
            <a:endParaRPr/>
          </a:p>
        </p:txBody>
      </p:sp>
      <p:sp>
        <p:nvSpPr>
          <p:cNvPr id="1033" name="Google Shape;1033;p99"/>
          <p:cNvSpPr txBox="1"/>
          <p:nvPr>
            <p:ph idx="12" type="sldNum"/>
          </p:nvPr>
        </p:nvSpPr>
        <p:spPr>
          <a:xfrm>
            <a:off x="10415352" y="6217625"/>
            <a:ext cx="16128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154</a:t>
            </a:r>
            <a:endParaRPr/>
          </a:p>
        </p:txBody>
      </p:sp>
      <p:graphicFrame>
        <p:nvGraphicFramePr>
          <p:cNvPr id="1034" name="Google Shape;1034;p99"/>
          <p:cNvGraphicFramePr/>
          <p:nvPr/>
        </p:nvGraphicFramePr>
        <p:xfrm>
          <a:off x="842463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{7605BA7A-3E15-4EE7-9963-05761346477F}</a:tableStyleId>
              </a:tblPr>
              <a:tblGrid>
                <a:gridCol w="1592700"/>
                <a:gridCol w="1049725"/>
                <a:gridCol w="938675"/>
                <a:gridCol w="2012175"/>
                <a:gridCol w="1210150"/>
                <a:gridCol w="1111375"/>
                <a:gridCol w="2592275"/>
              </a:tblGrid>
              <a:tr h="397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/>
                        <a:t>Why do we need RNN</a:t>
                      </a:r>
                      <a:endParaRPr b="1" sz="1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dk1"/>
                          </a:solidFill>
                        </a:rPr>
                        <a:t>Simple RNNs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dk1"/>
                          </a:solidFill>
                        </a:rPr>
                        <a:t>Attention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How to derive gradients for RNNs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Better RNNs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Transformers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Pre-trained Language Representation Models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8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Google Shape;1039;p100"/>
          <p:cNvSpPr txBox="1"/>
          <p:nvPr>
            <p:ph idx="4294967295"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/>
              <a:t>One possibility - CNNs</a:t>
            </a:r>
            <a:endParaRPr/>
          </a:p>
        </p:txBody>
      </p:sp>
      <p:pic>
        <p:nvPicPr>
          <p:cNvPr id="1040" name="Google Shape;1040;p10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37660" y="4227640"/>
            <a:ext cx="2097113" cy="2189017"/>
          </a:xfrm>
          <a:prstGeom prst="rect">
            <a:avLst/>
          </a:prstGeom>
          <a:noFill/>
          <a:ln>
            <a:noFill/>
          </a:ln>
        </p:spPr>
      </p:pic>
      <p:sp>
        <p:nvSpPr>
          <p:cNvPr id="1041" name="Google Shape;1041;p100"/>
          <p:cNvSpPr/>
          <p:nvPr/>
        </p:nvSpPr>
        <p:spPr>
          <a:xfrm>
            <a:off x="4237660" y="3451784"/>
            <a:ext cx="2097000" cy="59100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CNN</a:t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42" name="Google Shape;1042;p100"/>
          <p:cNvCxnSpPr/>
          <p:nvPr/>
        </p:nvCxnSpPr>
        <p:spPr>
          <a:xfrm>
            <a:off x="4237660" y="3322475"/>
            <a:ext cx="20328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043" name="Google Shape;1043;p100"/>
          <p:cNvSpPr txBox="1"/>
          <p:nvPr/>
        </p:nvSpPr>
        <p:spPr>
          <a:xfrm>
            <a:off x="4070708" y="2949052"/>
            <a:ext cx="3021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Max-pooling over time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4" name="Google Shape;1044;p100"/>
          <p:cNvSpPr/>
          <p:nvPr/>
        </p:nvSpPr>
        <p:spPr>
          <a:xfrm rot="-5400000">
            <a:off x="5811785" y="3470925"/>
            <a:ext cx="3574500" cy="31410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Document Embedding</a:t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45" name="Google Shape;1045;p100"/>
          <p:cNvCxnSpPr>
            <a:endCxn id="1044" idx="0"/>
          </p:cNvCxnSpPr>
          <p:nvPr/>
        </p:nvCxnSpPr>
        <p:spPr>
          <a:xfrm>
            <a:off x="6334685" y="3475275"/>
            <a:ext cx="1107300" cy="152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046" name="Google Shape;1046;p100"/>
          <p:cNvSpPr/>
          <p:nvPr/>
        </p:nvSpPr>
        <p:spPr>
          <a:xfrm>
            <a:off x="8364467" y="2995297"/>
            <a:ext cx="2207400" cy="1265400"/>
          </a:xfrm>
          <a:prstGeom prst="rect">
            <a:avLst/>
          </a:prstGeom>
          <a:solidFill>
            <a:schemeClr val="accent5"/>
          </a:solidFill>
          <a:ln cap="flat" cmpd="sng" w="12700">
            <a:solidFill>
              <a:srgbClr val="2E75B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Rest of probabilistic model</a:t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47" name="Google Shape;1047;p100"/>
          <p:cNvCxnSpPr>
            <a:stCxn id="1044" idx="2"/>
            <a:endCxn id="1046" idx="1"/>
          </p:cNvCxnSpPr>
          <p:nvPr/>
        </p:nvCxnSpPr>
        <p:spPr>
          <a:xfrm>
            <a:off x="7756085" y="3627975"/>
            <a:ext cx="608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048" name="Google Shape;1048;p100"/>
          <p:cNvSpPr txBox="1"/>
          <p:nvPr/>
        </p:nvSpPr>
        <p:spPr>
          <a:xfrm>
            <a:off x="574375" y="1444313"/>
            <a:ext cx="6989100" cy="15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0989" lvl="0" marL="380989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CNNs capture local dependencies, BUT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language 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often exhibits long-term dependencies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0989" lvl="0" marL="380989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Implicitly, model has no positional information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0989" lvl="0" marL="380989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See Conneau et al. 2016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9" name="Google Shape;1049;p100"/>
          <p:cNvSpPr txBox="1"/>
          <p:nvPr>
            <p:ph idx="12" type="sldNum"/>
          </p:nvPr>
        </p:nvSpPr>
        <p:spPr>
          <a:xfrm>
            <a:off x="10415352" y="6217625"/>
            <a:ext cx="16128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154</a:t>
            </a:r>
            <a:endParaRPr/>
          </a:p>
        </p:txBody>
      </p:sp>
      <p:sp>
        <p:nvSpPr>
          <p:cNvPr id="1050" name="Google Shape;1050;p100"/>
          <p:cNvSpPr txBox="1"/>
          <p:nvPr/>
        </p:nvSpPr>
        <p:spPr>
          <a:xfrm>
            <a:off x="6715525" y="4260675"/>
            <a:ext cx="345600" cy="21240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38761D"/>
                </a:solidFill>
              </a:rPr>
              <a:t>R</a:t>
            </a:r>
            <a:endParaRPr b="1">
              <a:solidFill>
                <a:srgbClr val="38761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38761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38761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38761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38761D"/>
                </a:solidFill>
              </a:rPr>
              <a:t>G</a:t>
            </a:r>
            <a:endParaRPr b="1">
              <a:solidFill>
                <a:srgbClr val="38761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38761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38761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38761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38761D"/>
                </a:solidFill>
              </a:rPr>
              <a:t>B</a:t>
            </a:r>
            <a:endParaRPr b="1">
              <a:solidFill>
                <a:srgbClr val="38761D"/>
              </a:solidFill>
            </a:endParaRPr>
          </a:p>
        </p:txBody>
      </p:sp>
      <p:sp>
        <p:nvSpPr>
          <p:cNvPr id="1051" name="Google Shape;1051;p100"/>
          <p:cNvSpPr txBox="1"/>
          <p:nvPr/>
        </p:nvSpPr>
        <p:spPr>
          <a:xfrm>
            <a:off x="3425050" y="4260150"/>
            <a:ext cx="345600" cy="21240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38761D"/>
                </a:solidFill>
              </a:rPr>
              <a:t>Word</a:t>
            </a:r>
            <a:endParaRPr b="1">
              <a:solidFill>
                <a:srgbClr val="38761D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38761D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38761D"/>
                </a:solidFill>
              </a:rPr>
              <a:t>Emb</a:t>
            </a:r>
            <a:endParaRPr b="1">
              <a:solidFill>
                <a:srgbClr val="38761D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38761D"/>
              </a:solidFill>
            </a:endParaRPr>
          </a:p>
        </p:txBody>
      </p:sp>
      <p:sp>
        <p:nvSpPr>
          <p:cNvPr id="1052" name="Google Shape;1052;p100"/>
          <p:cNvSpPr txBox="1"/>
          <p:nvPr/>
        </p:nvSpPr>
        <p:spPr>
          <a:xfrm>
            <a:off x="52500" y="6504000"/>
            <a:ext cx="11922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</a:rPr>
              <a:t>Conneau, A., Schwenk, H., Barrault, L. and Lecun, Y., 2016. Very deep convolutional networks for text classification. </a:t>
            </a:r>
            <a:endParaRPr/>
          </a:p>
        </p:txBody>
      </p:sp>
      <p:graphicFrame>
        <p:nvGraphicFramePr>
          <p:cNvPr id="1053" name="Google Shape;1053;p100"/>
          <p:cNvGraphicFramePr/>
          <p:nvPr/>
        </p:nvGraphicFramePr>
        <p:xfrm>
          <a:off x="842463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{7605BA7A-3E15-4EE7-9963-05761346477F}</a:tableStyleId>
              </a:tblPr>
              <a:tblGrid>
                <a:gridCol w="1592700"/>
                <a:gridCol w="1049725"/>
                <a:gridCol w="938675"/>
                <a:gridCol w="2012175"/>
                <a:gridCol w="1210150"/>
                <a:gridCol w="1111375"/>
                <a:gridCol w="2592275"/>
              </a:tblGrid>
              <a:tr h="397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/>
                        <a:t>Why do we need RNN</a:t>
                      </a:r>
                      <a:endParaRPr b="1" sz="1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dk1"/>
                          </a:solidFill>
                        </a:rPr>
                        <a:t>Simple RNNs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dk1"/>
                          </a:solidFill>
                        </a:rPr>
                        <a:t>Attention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How to derive gradients for RNNs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Better RNNs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Transformers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Pre-trained Language Representation Models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7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Google Shape;1058;p101"/>
          <p:cNvSpPr txBox="1"/>
          <p:nvPr>
            <p:ph idx="4294967295"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/>
              <a:t>Recurrent Neural Networks (RNNs)</a:t>
            </a:r>
            <a:endParaRPr/>
          </a:p>
        </p:txBody>
      </p:sp>
      <p:pic>
        <p:nvPicPr>
          <p:cNvPr id="1059" name="Google Shape;1059;p10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7445" y="3741697"/>
            <a:ext cx="3099959" cy="2522936"/>
          </a:xfrm>
          <a:prstGeom prst="rect">
            <a:avLst/>
          </a:prstGeom>
          <a:noFill/>
          <a:ln>
            <a:noFill/>
          </a:ln>
        </p:spPr>
      </p:pic>
      <p:sp>
        <p:nvSpPr>
          <p:cNvPr id="1060" name="Google Shape;1060;p101"/>
          <p:cNvSpPr txBox="1"/>
          <p:nvPr/>
        </p:nvSpPr>
        <p:spPr>
          <a:xfrm>
            <a:off x="667444" y="6398576"/>
            <a:ext cx="10518939" cy="2974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3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Figures have been taken from Chris Dyer’s presentation, available at </a:t>
            </a:r>
            <a:r>
              <a:rPr lang="en-US" sz="1333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http://demo.clab.cs.cmu.edu/cdyer/lxmls-seq-attn.pdf</a:t>
            </a:r>
            <a:endParaRPr sz="133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1" name="Google Shape;1061;p101"/>
          <p:cNvSpPr txBox="1"/>
          <p:nvPr>
            <p:ph idx="12" type="sldNum"/>
          </p:nvPr>
        </p:nvSpPr>
        <p:spPr>
          <a:xfrm>
            <a:off x="10415352" y="6217625"/>
            <a:ext cx="16128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154</a:t>
            </a:r>
            <a:endParaRPr/>
          </a:p>
        </p:txBody>
      </p:sp>
      <p:graphicFrame>
        <p:nvGraphicFramePr>
          <p:cNvPr id="1062" name="Google Shape;1062;p101"/>
          <p:cNvGraphicFramePr/>
          <p:nvPr/>
        </p:nvGraphicFramePr>
        <p:xfrm>
          <a:off x="842463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{7605BA7A-3E15-4EE7-9963-05761346477F}</a:tableStyleId>
              </a:tblPr>
              <a:tblGrid>
                <a:gridCol w="1592700"/>
                <a:gridCol w="1049725"/>
                <a:gridCol w="938675"/>
                <a:gridCol w="2012175"/>
                <a:gridCol w="1210150"/>
                <a:gridCol w="1111375"/>
                <a:gridCol w="2592275"/>
              </a:tblGrid>
              <a:tr h="397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Why do we need RNN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>
                          <a:solidFill>
                            <a:schemeClr val="dk1"/>
                          </a:solidFill>
                        </a:rPr>
                        <a:t>Simple RNNs</a:t>
                      </a:r>
                      <a:endParaRPr b="1"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dk1"/>
                          </a:solidFill>
                        </a:rPr>
                        <a:t>Attention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How to derive gradients for RNNs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Better RNNs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Transformers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Pre-trained Language Representation Models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6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067;p102"/>
          <p:cNvSpPr txBox="1"/>
          <p:nvPr>
            <p:ph idx="4294967295"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/>
              <a:t>Recurrent Neural Networks (RNNs)</a:t>
            </a:r>
            <a:endParaRPr/>
          </a:p>
        </p:txBody>
      </p:sp>
      <p:pic>
        <p:nvPicPr>
          <p:cNvPr id="1068" name="Google Shape;1068;p10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7445" y="3741697"/>
            <a:ext cx="3099959" cy="25229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9" name="Google Shape;1069;p10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53334" y="3694687"/>
            <a:ext cx="3438119" cy="2522936"/>
          </a:xfrm>
          <a:prstGeom prst="rect">
            <a:avLst/>
          </a:prstGeom>
          <a:noFill/>
          <a:ln>
            <a:noFill/>
          </a:ln>
        </p:spPr>
      </p:pic>
      <p:sp>
        <p:nvSpPr>
          <p:cNvPr id="1070" name="Google Shape;1070;p102"/>
          <p:cNvSpPr txBox="1"/>
          <p:nvPr/>
        </p:nvSpPr>
        <p:spPr>
          <a:xfrm>
            <a:off x="1362859" y="1770954"/>
            <a:ext cx="2404544" cy="4205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3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Feed-forward NN</a:t>
            </a:r>
            <a:endParaRPr sz="213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1" name="Google Shape;1071;p102"/>
          <p:cNvSpPr/>
          <p:nvPr/>
        </p:nvSpPr>
        <p:spPr>
          <a:xfrm>
            <a:off x="8211774" y="1770955"/>
            <a:ext cx="1694951" cy="4205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3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Recurrent NN</a:t>
            </a:r>
            <a:endParaRPr sz="213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2" name="Google Shape;1072;p102"/>
          <p:cNvSpPr txBox="1"/>
          <p:nvPr/>
        </p:nvSpPr>
        <p:spPr>
          <a:xfrm>
            <a:off x="1362860" y="2222359"/>
            <a:ext cx="2194255" cy="830997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-9556" l="-2498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1073" name="Google Shape;1073;p102"/>
          <p:cNvSpPr/>
          <p:nvPr/>
        </p:nvSpPr>
        <p:spPr>
          <a:xfrm>
            <a:off x="7443452" y="2301539"/>
            <a:ext cx="6096000" cy="830997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-9556" l="-799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1074" name="Google Shape;1074;p102"/>
          <p:cNvSpPr txBox="1"/>
          <p:nvPr/>
        </p:nvSpPr>
        <p:spPr>
          <a:xfrm>
            <a:off x="667444" y="6398576"/>
            <a:ext cx="10518939" cy="2974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3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Figures have been taken from Chris Dyer’s presentation, available at </a:t>
            </a:r>
            <a:r>
              <a:rPr lang="en-US" sz="1333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7"/>
              </a:rPr>
              <a:t>http://demo.clab.cs.cmu.edu/cdyer/lxmls-seq-attn.pdf</a:t>
            </a:r>
            <a:endParaRPr sz="133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5" name="Google Shape;1075;p102"/>
          <p:cNvSpPr txBox="1"/>
          <p:nvPr>
            <p:ph idx="12" type="sldNum"/>
          </p:nvPr>
        </p:nvSpPr>
        <p:spPr>
          <a:xfrm>
            <a:off x="10415352" y="6217625"/>
            <a:ext cx="16128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154</a:t>
            </a:r>
            <a:endParaRPr/>
          </a:p>
        </p:txBody>
      </p:sp>
      <p:graphicFrame>
        <p:nvGraphicFramePr>
          <p:cNvPr id="1076" name="Google Shape;1076;p102"/>
          <p:cNvGraphicFramePr/>
          <p:nvPr/>
        </p:nvGraphicFramePr>
        <p:xfrm>
          <a:off x="842463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{7605BA7A-3E15-4EE7-9963-05761346477F}</a:tableStyleId>
              </a:tblPr>
              <a:tblGrid>
                <a:gridCol w="1592700"/>
                <a:gridCol w="1049725"/>
                <a:gridCol w="938675"/>
                <a:gridCol w="2012175"/>
                <a:gridCol w="1210150"/>
                <a:gridCol w="1111375"/>
                <a:gridCol w="2592275"/>
              </a:tblGrid>
              <a:tr h="397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Why do we need RNN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>
                          <a:solidFill>
                            <a:schemeClr val="dk1"/>
                          </a:solidFill>
                        </a:rPr>
                        <a:t>Simple RNNs</a:t>
                      </a:r>
                      <a:endParaRPr b="1"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dk1"/>
                          </a:solidFill>
                        </a:rPr>
                        <a:t>Attention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How to derive gradients for RNNs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Better RNNs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Transformers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Pre-trained Language Representation Models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2"/>
          <p:cNvSpPr txBox="1"/>
          <p:nvPr>
            <p:ph idx="4294967295"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/>
              <a:t>Common Terminology in NLP</a:t>
            </a:r>
            <a:endParaRPr/>
          </a:p>
        </p:txBody>
      </p:sp>
      <p:sp>
        <p:nvSpPr>
          <p:cNvPr id="162" name="Google Shape;162;p22"/>
          <p:cNvSpPr txBox="1"/>
          <p:nvPr>
            <p:ph idx="12" type="sldNum"/>
          </p:nvPr>
        </p:nvSpPr>
        <p:spPr>
          <a:xfrm>
            <a:off x="10415352" y="6217625"/>
            <a:ext cx="16128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154</a:t>
            </a:r>
            <a:endParaRPr/>
          </a:p>
        </p:txBody>
      </p:sp>
      <p:sp>
        <p:nvSpPr>
          <p:cNvPr id="163" name="Google Shape;163;p22"/>
          <p:cNvSpPr txBox="1"/>
          <p:nvPr/>
        </p:nvSpPr>
        <p:spPr>
          <a:xfrm>
            <a:off x="873425" y="1570100"/>
            <a:ext cx="6049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22"/>
          <p:cNvSpPr txBox="1"/>
          <p:nvPr>
            <p:ph idx="4294967295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Char char="•"/>
            </a:pPr>
            <a:r>
              <a:rPr b="1" lang="en-US" sz="2300"/>
              <a:t>Token</a:t>
            </a:r>
            <a:r>
              <a:rPr lang="en-US" sz="2300"/>
              <a:t> — unit of text, text is sequence of tokens</a:t>
            </a:r>
            <a:endParaRPr sz="2300"/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Char char="•"/>
            </a:pPr>
            <a:r>
              <a:rPr b="1" lang="en-US" sz="2300"/>
              <a:t>Corpus</a:t>
            </a:r>
            <a:r>
              <a:rPr lang="en-US" sz="2300"/>
              <a:t> — dataset with natural language</a:t>
            </a:r>
            <a:endParaRPr sz="2300"/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Char char="•"/>
            </a:pPr>
            <a:r>
              <a:rPr b="1" lang="en-US" sz="2300"/>
              <a:t>Vocabulary in Corpus</a:t>
            </a:r>
            <a:r>
              <a:rPr lang="en-US" sz="2300"/>
              <a:t> — a set of tokens present in the corpus</a:t>
            </a:r>
            <a:endParaRPr sz="2300"/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Char char="•"/>
            </a:pPr>
            <a:r>
              <a:rPr b="1" lang="en-US" sz="2300"/>
              <a:t>Word frequency</a:t>
            </a:r>
            <a:r>
              <a:rPr lang="en-US" sz="2300"/>
              <a:t> — number of word occurences inside corpus</a:t>
            </a:r>
            <a:endParaRPr sz="2300"/>
          </a:p>
        </p:txBody>
      </p:sp>
      <p:graphicFrame>
        <p:nvGraphicFramePr>
          <p:cNvPr id="165" name="Google Shape;165;p22"/>
          <p:cNvGraphicFramePr/>
          <p:nvPr/>
        </p:nvGraphicFramePr>
        <p:xfrm>
          <a:off x="17425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{7605BA7A-3E15-4EE7-9963-05761346477F}</a:tableStyleId>
              </a:tblPr>
              <a:tblGrid>
                <a:gridCol w="1480425"/>
                <a:gridCol w="1608000"/>
                <a:gridCol w="1352825"/>
                <a:gridCol w="1480425"/>
                <a:gridCol w="1480425"/>
                <a:gridCol w="1480425"/>
                <a:gridCol w="1480425"/>
                <a:gridCol w="1480425"/>
              </a:tblGrid>
              <a:tr h="414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/>
                        <a:t>Terminology</a:t>
                      </a:r>
                      <a:endParaRPr b="1" sz="1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Connections to other research areas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Common NLP problems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Pre-processing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Naïve methods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Sparse Representations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Dense Representations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Sub-word representations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66" name="Google Shape;166;p22"/>
          <p:cNvSpPr txBox="1"/>
          <p:nvPr/>
        </p:nvSpPr>
        <p:spPr>
          <a:xfrm>
            <a:off x="415650" y="3205525"/>
            <a:ext cx="11360700" cy="40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</a:rPr>
              <a:t>{</a:t>
            </a:r>
            <a:r>
              <a:rPr lang="en-US" sz="2100">
                <a:solidFill>
                  <a:srgbClr val="B45F06"/>
                </a:solidFill>
              </a:rPr>
              <a:t>“A sneaky fox jumps over my uncle’s fence.”,</a:t>
            </a:r>
            <a:endParaRPr sz="2100">
              <a:solidFill>
                <a:srgbClr val="B45F0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</a:rPr>
              <a:t> </a:t>
            </a:r>
            <a:r>
              <a:rPr lang="en-US" sz="2100">
                <a:solidFill>
                  <a:srgbClr val="BF9000"/>
                </a:solidFill>
              </a:rPr>
              <a:t>“A greyhound was chasing the boy through the dark forest.”, </a:t>
            </a:r>
            <a:endParaRPr sz="2100">
              <a:solidFill>
                <a:srgbClr val="BF9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</a:rPr>
              <a:t> </a:t>
            </a:r>
            <a:r>
              <a:rPr lang="en-US" sz="2100">
                <a:solidFill>
                  <a:srgbClr val="A61C00"/>
                </a:solidFill>
              </a:rPr>
              <a:t>”A great stone building with fence with a boy behind was guarded by the greyhound”</a:t>
            </a:r>
            <a:r>
              <a:rPr lang="en-US" sz="2100">
                <a:solidFill>
                  <a:schemeClr val="dk1"/>
                </a:solidFill>
              </a:rPr>
              <a:t>}</a:t>
            </a:r>
            <a:endParaRPr sz="2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rgbClr val="85888D"/>
                </a:solidFill>
              </a:rPr>
              <a:t>Vocabulary</a:t>
            </a:r>
            <a:r>
              <a:rPr lang="en-US" sz="2100">
                <a:solidFill>
                  <a:srgbClr val="85888D"/>
                </a:solidFill>
              </a:rPr>
              <a:t> = [</a:t>
            </a:r>
            <a:r>
              <a:rPr lang="en-US" sz="2100">
                <a:solidFill>
                  <a:srgbClr val="85888D"/>
                </a:solidFill>
              </a:rPr>
              <a:t>'A', 'sneaky', 'fox', 'jumps', 'over', 'my', 'uncle’s', 'fence.', 'greyhound', 'was', 'chasing', 'the', 'boy', 'through', 'dark', 'forest.', 'great', 'stone', 'building', 'with', 'fence', 'a', 'behind', 'guarded', 'by']</a:t>
            </a:r>
            <a:endParaRPr sz="2100">
              <a:solidFill>
                <a:srgbClr val="85888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chemeClr val="dk1"/>
                </a:solidFill>
              </a:rPr>
              <a:t>Frequencies</a:t>
            </a:r>
            <a:r>
              <a:rPr lang="en-US" sz="2100">
                <a:solidFill>
                  <a:schemeClr val="dk1"/>
                </a:solidFill>
              </a:rPr>
              <a:t> = </a:t>
            </a:r>
            <a:r>
              <a:rPr lang="en-US" sz="2100">
                <a:solidFill>
                  <a:schemeClr val="dk1"/>
                </a:solidFill>
              </a:rPr>
              <a:t>{'A': 3, 'the': 3, 'greyhound': 2, 'was': 2, 'boy': 2, 'with': 2, 'sneaky': 1, 'fox': 1, 'jumps': 1, 'over': 1, 'my': 1, 'uncle’s': 1, 'fence.': 1, 'chasing': 1, 'through': 1, 'dark': 1, 'forest.': 1, 'great': 1, 'stone': 1, 'building': 1, 'fence': 1, 'a': 1, 'behind': 1, 'guarded': 1, 'by': 1}</a:t>
            </a:r>
            <a:endParaRPr sz="2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03"/>
          <p:cNvSpPr txBox="1"/>
          <p:nvPr>
            <p:ph idx="4294967295"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/>
              <a:t>Recurrent Neural Networks (RNNs)</a:t>
            </a:r>
            <a:endParaRPr/>
          </a:p>
        </p:txBody>
      </p:sp>
      <p:pic>
        <p:nvPicPr>
          <p:cNvPr id="1082" name="Google Shape;1082;p10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7445" y="3741697"/>
            <a:ext cx="3099959" cy="25229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3" name="Google Shape;1083;p10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53334" y="3694687"/>
            <a:ext cx="3438119" cy="2522936"/>
          </a:xfrm>
          <a:prstGeom prst="rect">
            <a:avLst/>
          </a:prstGeom>
          <a:noFill/>
          <a:ln>
            <a:noFill/>
          </a:ln>
        </p:spPr>
      </p:pic>
      <p:sp>
        <p:nvSpPr>
          <p:cNvPr id="1084" name="Google Shape;1084;p103"/>
          <p:cNvSpPr txBox="1"/>
          <p:nvPr/>
        </p:nvSpPr>
        <p:spPr>
          <a:xfrm>
            <a:off x="1362859" y="1770954"/>
            <a:ext cx="2404544" cy="4205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3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Feed-forward NN</a:t>
            </a:r>
            <a:endParaRPr sz="213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5" name="Google Shape;1085;p103"/>
          <p:cNvSpPr/>
          <p:nvPr/>
        </p:nvSpPr>
        <p:spPr>
          <a:xfrm>
            <a:off x="8211774" y="1770955"/>
            <a:ext cx="1694951" cy="4205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3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Recurrent NN</a:t>
            </a:r>
            <a:endParaRPr sz="213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6" name="Google Shape;1086;p103"/>
          <p:cNvSpPr txBox="1"/>
          <p:nvPr/>
        </p:nvSpPr>
        <p:spPr>
          <a:xfrm>
            <a:off x="1362860" y="2222359"/>
            <a:ext cx="2194255" cy="830997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-9556" l="-2498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1087" name="Google Shape;1087;p103"/>
          <p:cNvSpPr/>
          <p:nvPr/>
        </p:nvSpPr>
        <p:spPr>
          <a:xfrm>
            <a:off x="7443452" y="2301539"/>
            <a:ext cx="6096000" cy="1200329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-6631" l="-799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1088" name="Google Shape;1088;p103"/>
          <p:cNvSpPr txBox="1"/>
          <p:nvPr/>
        </p:nvSpPr>
        <p:spPr>
          <a:xfrm>
            <a:off x="667444" y="6398576"/>
            <a:ext cx="10518939" cy="2974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3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Figures have been taken from Chris Dyer’s presentation, available at </a:t>
            </a:r>
            <a:r>
              <a:rPr lang="en-US" sz="1333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7"/>
              </a:rPr>
              <a:t>http://demo.clab.cs.cmu.edu/cdyer/lxmls-seq-attn.pdf</a:t>
            </a:r>
            <a:endParaRPr sz="133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9" name="Google Shape;1089;p103"/>
          <p:cNvSpPr txBox="1"/>
          <p:nvPr>
            <p:ph idx="12" type="sldNum"/>
          </p:nvPr>
        </p:nvSpPr>
        <p:spPr>
          <a:xfrm>
            <a:off x="10415352" y="6217625"/>
            <a:ext cx="16128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154</a:t>
            </a:r>
            <a:endParaRPr/>
          </a:p>
        </p:txBody>
      </p:sp>
      <p:graphicFrame>
        <p:nvGraphicFramePr>
          <p:cNvPr id="1090" name="Google Shape;1090;p103"/>
          <p:cNvGraphicFramePr/>
          <p:nvPr/>
        </p:nvGraphicFramePr>
        <p:xfrm>
          <a:off x="842463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{7605BA7A-3E15-4EE7-9963-05761346477F}</a:tableStyleId>
              </a:tblPr>
              <a:tblGrid>
                <a:gridCol w="1592700"/>
                <a:gridCol w="1049725"/>
                <a:gridCol w="938675"/>
                <a:gridCol w="2012175"/>
                <a:gridCol w="1210150"/>
                <a:gridCol w="1111375"/>
                <a:gridCol w="2592275"/>
              </a:tblGrid>
              <a:tr h="397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Why do we need RNN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>
                          <a:solidFill>
                            <a:schemeClr val="dk1"/>
                          </a:solidFill>
                        </a:rPr>
                        <a:t>Simple RNNs</a:t>
                      </a:r>
                      <a:endParaRPr b="1"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dk1"/>
                          </a:solidFill>
                        </a:rPr>
                        <a:t>Attention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How to derive gradients for RNNs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Better RNNs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Transformers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Pre-trained Language Representation Models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04"/>
          <p:cNvSpPr txBox="1"/>
          <p:nvPr>
            <p:ph type="ctrTitle"/>
          </p:nvPr>
        </p:nvSpPr>
        <p:spPr>
          <a:xfrm>
            <a:off x="415600" y="128767"/>
            <a:ext cx="11360700" cy="11943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Calibri"/>
              <a:buNone/>
            </a:pPr>
            <a:r>
              <a:rPr lang="en-US" sz="4800"/>
              <a:t>Language modelling</a:t>
            </a:r>
            <a:endParaRPr sz="4800"/>
          </a:p>
        </p:txBody>
      </p:sp>
      <p:sp>
        <p:nvSpPr>
          <p:cNvPr id="1096" name="Google Shape;1096;p104"/>
          <p:cNvSpPr txBox="1"/>
          <p:nvPr/>
        </p:nvSpPr>
        <p:spPr>
          <a:xfrm>
            <a:off x="1215000" y="1853133"/>
            <a:ext cx="9868500" cy="17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457188" lvl="0" marL="609584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1"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Problem – Model the probabilities over strings of text.</a:t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188" lvl="1" marL="1219169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How likely is this text from this language?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188" lvl="1" marL="1219169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What is the probability of next word given previous words?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97" name="Google Shape;1097;p10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7269" y="3713267"/>
            <a:ext cx="8998167" cy="1547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8" name="Google Shape;1098;p104"/>
          <p:cNvSpPr/>
          <p:nvPr/>
        </p:nvSpPr>
        <p:spPr>
          <a:xfrm>
            <a:off x="1845490" y="2575034"/>
            <a:ext cx="2471705" cy="3256685"/>
          </a:xfrm>
          <a:custGeom>
            <a:rect b="b" l="l" r="r" t="t"/>
            <a:pathLst>
              <a:path extrusionOk="0" h="97703" w="74153">
                <a:moveTo>
                  <a:pt x="6360" y="0"/>
                </a:moveTo>
                <a:cubicBezTo>
                  <a:pt x="6079" y="15796"/>
                  <a:pt x="-6626" y="82522"/>
                  <a:pt x="4673" y="94776"/>
                </a:cubicBezTo>
                <a:cubicBezTo>
                  <a:pt x="15972" y="107031"/>
                  <a:pt x="62573" y="77069"/>
                  <a:pt x="74153" y="73527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9" name="Google Shape;1099;p104"/>
          <p:cNvSpPr/>
          <p:nvPr/>
        </p:nvSpPr>
        <p:spPr>
          <a:xfrm>
            <a:off x="9117867" y="2912334"/>
            <a:ext cx="2794697" cy="2931760"/>
          </a:xfrm>
          <a:custGeom>
            <a:rect b="b" l="l" r="r" t="t"/>
            <a:pathLst>
              <a:path extrusionOk="0" h="87955" w="83843">
                <a:moveTo>
                  <a:pt x="43509" y="0"/>
                </a:moveTo>
                <a:cubicBezTo>
                  <a:pt x="50086" y="14222"/>
                  <a:pt x="90222" y="74313"/>
                  <a:pt x="82970" y="85331"/>
                </a:cubicBezTo>
                <a:cubicBezTo>
                  <a:pt x="75719" y="96349"/>
                  <a:pt x="13828" y="69310"/>
                  <a:pt x="0" y="66106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00" name="Google Shape;1100;p10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66967" y="4733067"/>
            <a:ext cx="2865101" cy="3199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1" name="Google Shape;1101;p10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60467" y="4816900"/>
            <a:ext cx="4135367" cy="319933"/>
          </a:xfrm>
          <a:prstGeom prst="rect">
            <a:avLst/>
          </a:prstGeom>
          <a:noFill/>
          <a:ln>
            <a:noFill/>
          </a:ln>
        </p:spPr>
      </p:pic>
      <p:sp>
        <p:nvSpPr>
          <p:cNvPr id="1102" name="Google Shape;1102;p104"/>
          <p:cNvSpPr txBox="1"/>
          <p:nvPr/>
        </p:nvSpPr>
        <p:spPr>
          <a:xfrm>
            <a:off x="694900" y="5922600"/>
            <a:ext cx="105009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factorization assumption </a:t>
            </a: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reduces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the language modeling problem to modeling </a:t>
            </a: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probability of the next word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given the history of preceding words.</a:t>
            </a:r>
            <a:endParaRPr/>
          </a:p>
        </p:txBody>
      </p:sp>
      <p:sp>
        <p:nvSpPr>
          <p:cNvPr id="1103" name="Google Shape;1103;p104"/>
          <p:cNvSpPr txBox="1"/>
          <p:nvPr>
            <p:ph idx="12" type="sldNum"/>
          </p:nvPr>
        </p:nvSpPr>
        <p:spPr>
          <a:xfrm>
            <a:off x="10850626" y="6217625"/>
            <a:ext cx="1177500" cy="524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 sz="1400">
                <a:solidFill>
                  <a:srgbClr val="666666"/>
                </a:solidFill>
              </a:rPr>
              <a:t>‹#›</a:t>
            </a:fld>
            <a:r>
              <a:rPr lang="en-US" sz="1400">
                <a:solidFill>
                  <a:srgbClr val="666666"/>
                </a:solidFill>
              </a:rPr>
              <a:t> of 102</a:t>
            </a:r>
            <a:endParaRPr sz="1400">
              <a:solidFill>
                <a:srgbClr val="666666"/>
              </a:solidFill>
            </a:endParaRPr>
          </a:p>
        </p:txBody>
      </p:sp>
      <p:graphicFrame>
        <p:nvGraphicFramePr>
          <p:cNvPr id="1104" name="Google Shape;1104;p104"/>
          <p:cNvGraphicFramePr/>
          <p:nvPr/>
        </p:nvGraphicFramePr>
        <p:xfrm>
          <a:off x="842463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{7605BA7A-3E15-4EE7-9963-05761346477F}</a:tableStyleId>
              </a:tblPr>
              <a:tblGrid>
                <a:gridCol w="1592700"/>
                <a:gridCol w="1049725"/>
                <a:gridCol w="938675"/>
                <a:gridCol w="2012175"/>
                <a:gridCol w="1210150"/>
                <a:gridCol w="1111375"/>
                <a:gridCol w="2592275"/>
              </a:tblGrid>
              <a:tr h="397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Why do we need RNN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>
                          <a:solidFill>
                            <a:schemeClr val="dk1"/>
                          </a:solidFill>
                        </a:rPr>
                        <a:t>Simple RNNs</a:t>
                      </a:r>
                      <a:endParaRPr b="1"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dk1"/>
                          </a:solidFill>
                        </a:rPr>
                        <a:t>Attention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How to derive gradients for RNNs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Better RNNs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Transformers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Pre-trained Language Representation Models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8" name="Shape 1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9" name="Google Shape;1109;p105"/>
          <p:cNvSpPr txBox="1"/>
          <p:nvPr>
            <p:ph idx="4294967295"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/>
              <a:t>Recurrent Neural Networks (RNNs)</a:t>
            </a:r>
            <a:endParaRPr/>
          </a:p>
        </p:txBody>
      </p:sp>
      <p:sp>
        <p:nvSpPr>
          <p:cNvPr id="1110" name="Google Shape;1110;p105"/>
          <p:cNvSpPr/>
          <p:nvPr/>
        </p:nvSpPr>
        <p:spPr>
          <a:xfrm>
            <a:off x="1266632" y="1703969"/>
            <a:ext cx="6096000" cy="830997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-9556" l="-899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1111" name="Google Shape;1111;p105"/>
          <p:cNvSpPr txBox="1"/>
          <p:nvPr/>
        </p:nvSpPr>
        <p:spPr>
          <a:xfrm>
            <a:off x="110792" y="6386958"/>
            <a:ext cx="10518939" cy="2974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3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Figures have been taken from Chris Dyer’s presentation, available at </a:t>
            </a:r>
            <a:r>
              <a:rPr lang="en-US" sz="1333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http://demo.clab.cs.cmu.edu/cdyer/lxmls-seq-attn.pdf</a:t>
            </a:r>
            <a:endParaRPr sz="133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2" name="Google Shape;1112;p105"/>
          <p:cNvSpPr/>
          <p:nvPr/>
        </p:nvSpPr>
        <p:spPr>
          <a:xfrm>
            <a:off x="2163065" y="5140365"/>
            <a:ext cx="1566620" cy="32894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38100" rotWithShape="0" dir="5400000" dist="25400">
              <a:srgbClr val="000000">
                <a:alpha val="49803"/>
              </a:srgbClr>
            </a:outerShdw>
          </a:effectLst>
        </p:spPr>
        <p:txBody>
          <a:bodyPr anchorCtr="0" anchor="ctr" bIns="67725" lIns="67725" spcFirstLastPara="1" rIns="67725" wrap="square" tIns="677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3" name="Google Shape;1113;p105"/>
          <p:cNvSpPr/>
          <p:nvPr/>
        </p:nvSpPr>
        <p:spPr>
          <a:xfrm>
            <a:off x="1286600" y="4005831"/>
            <a:ext cx="3117729" cy="32894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38100" rotWithShape="0" dir="5400000" dist="25400">
              <a:srgbClr val="000000">
                <a:alpha val="49803"/>
              </a:srgbClr>
            </a:outerShdw>
          </a:effectLst>
        </p:spPr>
        <p:txBody>
          <a:bodyPr anchorCtr="0" anchor="ctr" bIns="67725" lIns="67725" spcFirstLastPara="1" rIns="67725" wrap="square" tIns="677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4" name="Google Shape;1114;p105"/>
          <p:cNvSpPr/>
          <p:nvPr/>
        </p:nvSpPr>
        <p:spPr>
          <a:xfrm>
            <a:off x="2163065" y="2871298"/>
            <a:ext cx="1566620" cy="32894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38100" rotWithShape="0" dir="5400000" dist="25400">
              <a:srgbClr val="000000">
                <a:alpha val="49803"/>
              </a:srgbClr>
            </a:outerShdw>
          </a:effectLst>
        </p:spPr>
        <p:txBody>
          <a:bodyPr anchorCtr="0" anchor="ctr" bIns="67725" lIns="67725" spcFirstLastPara="1" rIns="67725" wrap="square" tIns="677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15" name="Google Shape;1115;p105"/>
          <p:cNvCxnSpPr/>
          <p:nvPr/>
        </p:nvCxnSpPr>
        <p:spPr>
          <a:xfrm flipH="1" rot="10800000">
            <a:off x="3048294" y="4366799"/>
            <a:ext cx="1" cy="722483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1116" name="Google Shape;1116;p105"/>
          <p:cNvCxnSpPr/>
          <p:nvPr/>
        </p:nvCxnSpPr>
        <p:spPr>
          <a:xfrm flipH="1" rot="10800000">
            <a:off x="3048294" y="3215332"/>
            <a:ext cx="1" cy="722483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pic>
        <p:nvPicPr>
          <p:cNvPr descr="Image" id="1117" name="Google Shape;1117;p10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953470" y="5237442"/>
            <a:ext cx="254725" cy="17980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18" name="Google Shape;1118;p10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953470" y="4048034"/>
            <a:ext cx="254725" cy="23974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19" name="Google Shape;1119;p105"/>
          <p:cNvGrpSpPr/>
          <p:nvPr/>
        </p:nvGrpSpPr>
        <p:grpSpPr>
          <a:xfrm>
            <a:off x="8199118" y="2989274"/>
            <a:ext cx="3746493" cy="2336762"/>
            <a:chOff x="0" y="0"/>
            <a:chExt cx="3175472" cy="1980605"/>
          </a:xfrm>
        </p:grpSpPr>
        <p:sp>
          <p:nvSpPr>
            <p:cNvPr id="1120" name="Google Shape;1120;p105"/>
            <p:cNvSpPr/>
            <p:nvPr/>
          </p:nvSpPr>
          <p:spPr>
            <a:xfrm>
              <a:off x="1190277" y="1701800"/>
              <a:ext cx="1327846" cy="278805"/>
            </a:xfrm>
            <a:prstGeom prst="rect">
              <a:avLst/>
            </a:prstGeom>
            <a:solidFill>
              <a:srgbClr val="FFFFFF"/>
            </a:solidFill>
            <a:ln cap="flat" cmpd="sng" w="38100">
              <a:solidFill>
                <a:srgbClr val="000000"/>
              </a:solidFill>
              <a:prstDash val="solid"/>
              <a:miter lim="400000"/>
              <a:headEnd len="sm" w="sm" type="none"/>
              <a:tailEnd len="sm" w="sm" type="none"/>
            </a:ln>
            <a:effectLst>
              <a:outerShdw blurRad="38100" rotWithShape="0" dir="5400000" dist="25400">
                <a:srgbClr val="000000">
                  <a:alpha val="49803"/>
                </a:srgbClr>
              </a:outerShdw>
            </a:effectLst>
          </p:spPr>
          <p:txBody>
            <a:bodyPr anchorCtr="0" anchor="ctr" bIns="67725" lIns="67725" spcFirstLastPara="1" rIns="67725" wrap="square" tIns="677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1" name="Google Shape;1121;p105"/>
            <p:cNvSpPr/>
            <p:nvPr/>
          </p:nvSpPr>
          <p:spPr>
            <a:xfrm>
              <a:off x="532928" y="850900"/>
              <a:ext cx="2642544" cy="278805"/>
            </a:xfrm>
            <a:prstGeom prst="rect">
              <a:avLst/>
            </a:prstGeom>
            <a:solidFill>
              <a:srgbClr val="FFFFFF"/>
            </a:solidFill>
            <a:ln cap="flat" cmpd="sng" w="38100">
              <a:solidFill>
                <a:srgbClr val="000000"/>
              </a:solidFill>
              <a:prstDash val="solid"/>
              <a:miter lim="400000"/>
              <a:headEnd len="sm" w="sm" type="none"/>
              <a:tailEnd len="sm" w="sm" type="none"/>
            </a:ln>
            <a:effectLst>
              <a:outerShdw blurRad="38100" rotWithShape="0" dir="5400000" dist="25400">
                <a:srgbClr val="000000">
                  <a:alpha val="49803"/>
                </a:srgbClr>
              </a:outerShdw>
            </a:effectLst>
          </p:spPr>
          <p:txBody>
            <a:bodyPr anchorCtr="0" anchor="ctr" bIns="67725" lIns="67725" spcFirstLastPara="1" rIns="67725" wrap="square" tIns="677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2" name="Google Shape;1122;p105"/>
            <p:cNvSpPr/>
            <p:nvPr/>
          </p:nvSpPr>
          <p:spPr>
            <a:xfrm>
              <a:off x="1190277" y="0"/>
              <a:ext cx="1327846" cy="278805"/>
            </a:xfrm>
            <a:prstGeom prst="rect">
              <a:avLst/>
            </a:prstGeom>
            <a:solidFill>
              <a:srgbClr val="FFFFFF"/>
            </a:solidFill>
            <a:ln cap="flat" cmpd="sng" w="38100">
              <a:solidFill>
                <a:srgbClr val="000000"/>
              </a:solidFill>
              <a:prstDash val="solid"/>
              <a:miter lim="400000"/>
              <a:headEnd len="sm" w="sm" type="none"/>
              <a:tailEnd len="sm" w="sm" type="none"/>
            </a:ln>
            <a:effectLst>
              <a:outerShdw blurRad="38100" rotWithShape="0" dir="5400000" dist="25400">
                <a:srgbClr val="000000">
                  <a:alpha val="49803"/>
                </a:srgbClr>
              </a:outerShdw>
            </a:effectLst>
          </p:spPr>
          <p:txBody>
            <a:bodyPr anchorCtr="0" anchor="ctr" bIns="67725" lIns="67725" spcFirstLastPara="1" rIns="67725" wrap="square" tIns="677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123" name="Google Shape;1123;p105"/>
            <p:cNvCxnSpPr/>
            <p:nvPr/>
          </p:nvCxnSpPr>
          <p:spPr>
            <a:xfrm>
              <a:off x="0" y="984387"/>
              <a:ext cx="522215" cy="1"/>
            </a:xfrm>
            <a:prstGeom prst="straightConnector1">
              <a:avLst/>
            </a:prstGeom>
            <a:noFill/>
            <a:ln cap="flat" cmpd="sng" w="38100">
              <a:solidFill>
                <a:srgbClr val="000000"/>
              </a:solidFill>
              <a:prstDash val="solid"/>
              <a:miter lim="400000"/>
              <a:headEnd len="sm" w="sm" type="none"/>
              <a:tailEnd len="med" w="med" type="triangle"/>
            </a:ln>
          </p:spPr>
        </p:cxnSp>
        <p:cxnSp>
          <p:nvCxnSpPr>
            <p:cNvPr id="1124" name="Google Shape;1124;p105"/>
            <p:cNvCxnSpPr/>
            <p:nvPr/>
          </p:nvCxnSpPr>
          <p:spPr>
            <a:xfrm flipH="1" rot="10800000">
              <a:off x="1854201" y="1153726"/>
              <a:ext cx="1" cy="541862"/>
            </a:xfrm>
            <a:prstGeom prst="straightConnector1">
              <a:avLst/>
            </a:prstGeom>
            <a:noFill/>
            <a:ln cap="flat" cmpd="sng" w="38100">
              <a:solidFill>
                <a:srgbClr val="000000"/>
              </a:solidFill>
              <a:prstDash val="solid"/>
              <a:miter lim="400000"/>
              <a:headEnd len="sm" w="sm" type="none"/>
              <a:tailEnd len="med" w="med" type="triangle"/>
            </a:ln>
          </p:spPr>
        </p:cxnSp>
        <p:cxnSp>
          <p:nvCxnSpPr>
            <p:cNvPr id="1125" name="Google Shape;1125;p105"/>
            <p:cNvCxnSpPr/>
            <p:nvPr/>
          </p:nvCxnSpPr>
          <p:spPr>
            <a:xfrm flipH="1" rot="10800000">
              <a:off x="1854201" y="290126"/>
              <a:ext cx="1" cy="541862"/>
            </a:xfrm>
            <a:prstGeom prst="straightConnector1">
              <a:avLst/>
            </a:prstGeom>
            <a:noFill/>
            <a:ln cap="flat" cmpd="sng" w="38100">
              <a:solidFill>
                <a:srgbClr val="000000"/>
              </a:solidFill>
              <a:prstDash val="solid"/>
              <a:miter lim="400000"/>
              <a:headEnd len="sm" w="sm" type="none"/>
              <a:tailEnd len="med" w="med" type="triangle"/>
            </a:ln>
          </p:spPr>
        </p:cxnSp>
        <p:pic>
          <p:nvPicPr>
            <p:cNvPr descr="Image" id="1126" name="Google Shape;1126;p105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770381" y="1789162"/>
              <a:ext cx="215901" cy="1524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mage" id="1127" name="Google Shape;1127;p105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1770380" y="891257"/>
              <a:ext cx="228601" cy="2032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mage" id="1128" name="Google Shape;1128;p105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1746250" y="31452"/>
              <a:ext cx="215900" cy="21590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29" name="Google Shape;1129;p105"/>
          <p:cNvGrpSpPr/>
          <p:nvPr/>
        </p:nvGrpSpPr>
        <p:grpSpPr>
          <a:xfrm>
            <a:off x="4430734" y="2999524"/>
            <a:ext cx="3746493" cy="2336762"/>
            <a:chOff x="0" y="0"/>
            <a:chExt cx="3175472" cy="1980605"/>
          </a:xfrm>
        </p:grpSpPr>
        <p:sp>
          <p:nvSpPr>
            <p:cNvPr id="1130" name="Google Shape;1130;p105"/>
            <p:cNvSpPr/>
            <p:nvPr/>
          </p:nvSpPr>
          <p:spPr>
            <a:xfrm>
              <a:off x="1190277" y="1701800"/>
              <a:ext cx="1327846" cy="278805"/>
            </a:xfrm>
            <a:prstGeom prst="rect">
              <a:avLst/>
            </a:prstGeom>
            <a:solidFill>
              <a:srgbClr val="FFFFFF"/>
            </a:solidFill>
            <a:ln cap="flat" cmpd="sng" w="38100">
              <a:solidFill>
                <a:srgbClr val="000000"/>
              </a:solidFill>
              <a:prstDash val="solid"/>
              <a:miter lim="400000"/>
              <a:headEnd len="sm" w="sm" type="none"/>
              <a:tailEnd len="sm" w="sm" type="none"/>
            </a:ln>
            <a:effectLst>
              <a:outerShdw blurRad="38100" rotWithShape="0" dir="5400000" dist="25400">
                <a:srgbClr val="000000">
                  <a:alpha val="49803"/>
                </a:srgbClr>
              </a:outerShdw>
            </a:effectLst>
          </p:spPr>
          <p:txBody>
            <a:bodyPr anchorCtr="0" anchor="ctr" bIns="67725" lIns="67725" spcFirstLastPara="1" rIns="67725" wrap="square" tIns="677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1" name="Google Shape;1131;p105"/>
            <p:cNvSpPr/>
            <p:nvPr/>
          </p:nvSpPr>
          <p:spPr>
            <a:xfrm>
              <a:off x="532928" y="850900"/>
              <a:ext cx="2642544" cy="278805"/>
            </a:xfrm>
            <a:prstGeom prst="rect">
              <a:avLst/>
            </a:prstGeom>
            <a:solidFill>
              <a:srgbClr val="FFFFFF"/>
            </a:solidFill>
            <a:ln cap="flat" cmpd="sng" w="38100">
              <a:solidFill>
                <a:srgbClr val="000000"/>
              </a:solidFill>
              <a:prstDash val="solid"/>
              <a:miter lim="400000"/>
              <a:headEnd len="sm" w="sm" type="none"/>
              <a:tailEnd len="sm" w="sm" type="none"/>
            </a:ln>
            <a:effectLst>
              <a:outerShdw blurRad="38100" rotWithShape="0" dir="5400000" dist="25400">
                <a:srgbClr val="000000">
                  <a:alpha val="49803"/>
                </a:srgbClr>
              </a:outerShdw>
            </a:effectLst>
          </p:spPr>
          <p:txBody>
            <a:bodyPr anchorCtr="0" anchor="ctr" bIns="67725" lIns="67725" spcFirstLastPara="1" rIns="67725" wrap="square" tIns="677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2" name="Google Shape;1132;p105"/>
            <p:cNvSpPr/>
            <p:nvPr/>
          </p:nvSpPr>
          <p:spPr>
            <a:xfrm>
              <a:off x="1190277" y="0"/>
              <a:ext cx="1327846" cy="278805"/>
            </a:xfrm>
            <a:prstGeom prst="rect">
              <a:avLst/>
            </a:prstGeom>
            <a:solidFill>
              <a:srgbClr val="FFFFFF"/>
            </a:solidFill>
            <a:ln cap="flat" cmpd="sng" w="38100">
              <a:solidFill>
                <a:srgbClr val="000000"/>
              </a:solidFill>
              <a:prstDash val="solid"/>
              <a:miter lim="400000"/>
              <a:headEnd len="sm" w="sm" type="none"/>
              <a:tailEnd len="sm" w="sm" type="none"/>
            </a:ln>
            <a:effectLst>
              <a:outerShdw blurRad="38100" rotWithShape="0" dir="5400000" dist="25400">
                <a:srgbClr val="000000">
                  <a:alpha val="49803"/>
                </a:srgbClr>
              </a:outerShdw>
            </a:effectLst>
          </p:spPr>
          <p:txBody>
            <a:bodyPr anchorCtr="0" anchor="ctr" bIns="67725" lIns="67725" spcFirstLastPara="1" rIns="67725" wrap="square" tIns="677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133" name="Google Shape;1133;p105"/>
            <p:cNvCxnSpPr/>
            <p:nvPr/>
          </p:nvCxnSpPr>
          <p:spPr>
            <a:xfrm>
              <a:off x="0" y="984387"/>
              <a:ext cx="522215" cy="1"/>
            </a:xfrm>
            <a:prstGeom prst="straightConnector1">
              <a:avLst/>
            </a:prstGeom>
            <a:noFill/>
            <a:ln cap="flat" cmpd="sng" w="38100">
              <a:solidFill>
                <a:srgbClr val="000000"/>
              </a:solidFill>
              <a:prstDash val="solid"/>
              <a:miter lim="400000"/>
              <a:headEnd len="sm" w="sm" type="none"/>
              <a:tailEnd len="med" w="med" type="triangle"/>
            </a:ln>
          </p:spPr>
        </p:cxnSp>
        <p:cxnSp>
          <p:nvCxnSpPr>
            <p:cNvPr id="1134" name="Google Shape;1134;p105"/>
            <p:cNvCxnSpPr/>
            <p:nvPr/>
          </p:nvCxnSpPr>
          <p:spPr>
            <a:xfrm flipH="1" rot="10800000">
              <a:off x="1854200" y="1153726"/>
              <a:ext cx="1" cy="541862"/>
            </a:xfrm>
            <a:prstGeom prst="straightConnector1">
              <a:avLst/>
            </a:prstGeom>
            <a:noFill/>
            <a:ln cap="flat" cmpd="sng" w="38100">
              <a:solidFill>
                <a:srgbClr val="000000"/>
              </a:solidFill>
              <a:prstDash val="solid"/>
              <a:miter lim="400000"/>
              <a:headEnd len="sm" w="sm" type="none"/>
              <a:tailEnd len="med" w="med" type="triangle"/>
            </a:ln>
          </p:spPr>
        </p:cxnSp>
        <p:cxnSp>
          <p:nvCxnSpPr>
            <p:cNvPr id="1135" name="Google Shape;1135;p105"/>
            <p:cNvCxnSpPr/>
            <p:nvPr/>
          </p:nvCxnSpPr>
          <p:spPr>
            <a:xfrm flipH="1" rot="10800000">
              <a:off x="1854200" y="290126"/>
              <a:ext cx="1" cy="541862"/>
            </a:xfrm>
            <a:prstGeom prst="straightConnector1">
              <a:avLst/>
            </a:prstGeom>
            <a:noFill/>
            <a:ln cap="flat" cmpd="sng" w="38100">
              <a:solidFill>
                <a:srgbClr val="000000"/>
              </a:solidFill>
              <a:prstDash val="solid"/>
              <a:miter lim="400000"/>
              <a:headEnd len="sm" w="sm" type="none"/>
              <a:tailEnd len="med" w="med" type="triangle"/>
            </a:ln>
          </p:spPr>
        </p:cxnSp>
        <p:pic>
          <p:nvPicPr>
            <p:cNvPr descr="Image" id="1136" name="Google Shape;1136;p105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1770380" y="1789162"/>
              <a:ext cx="215901" cy="1524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mage" id="1137" name="Google Shape;1137;p105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1764030" y="891257"/>
              <a:ext cx="228601" cy="2032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mage" id="1138" name="Google Shape;1138;p105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1746250" y="14957"/>
              <a:ext cx="215900" cy="21590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Image" id="1139" name="Google Shape;1139;p105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2904362" y="2881583"/>
            <a:ext cx="254724" cy="2547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40" name="Google Shape;1140;p105"/>
          <p:cNvGrpSpPr/>
          <p:nvPr/>
        </p:nvGrpSpPr>
        <p:grpSpPr>
          <a:xfrm>
            <a:off x="530438" y="4136977"/>
            <a:ext cx="799192" cy="1181209"/>
            <a:chOff x="0" y="0"/>
            <a:chExt cx="677382" cy="1001175"/>
          </a:xfrm>
        </p:grpSpPr>
        <p:sp>
          <p:nvSpPr>
            <p:cNvPr id="1141" name="Google Shape;1141;p105"/>
            <p:cNvSpPr/>
            <p:nvPr/>
          </p:nvSpPr>
          <p:spPr>
            <a:xfrm>
              <a:off x="311207" y="0"/>
              <a:ext cx="304539" cy="703320"/>
            </a:xfrm>
            <a:custGeom>
              <a:rect b="b" l="l" r="r" t="t"/>
              <a:pathLst>
                <a:path extrusionOk="0" h="21600" w="19908">
                  <a:moveTo>
                    <a:pt x="372" y="21600"/>
                  </a:moveTo>
                  <a:cubicBezTo>
                    <a:pt x="-1692" y="10841"/>
                    <a:pt x="4820" y="3641"/>
                    <a:pt x="19908" y="0"/>
                  </a:cubicBezTo>
                </a:path>
              </a:pathLst>
            </a:custGeom>
            <a:noFill/>
            <a:ln cap="flat" cmpd="sng" w="38100">
              <a:solidFill>
                <a:srgbClr val="000000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2" name="Google Shape;1142;p105"/>
            <p:cNvSpPr/>
            <p:nvPr/>
          </p:nvSpPr>
          <p:spPr>
            <a:xfrm>
              <a:off x="0" y="722369"/>
              <a:ext cx="677382" cy="278806"/>
            </a:xfrm>
            <a:prstGeom prst="rect">
              <a:avLst/>
            </a:prstGeom>
            <a:solidFill>
              <a:srgbClr val="FFFFFF"/>
            </a:solidFill>
            <a:ln cap="flat" cmpd="sng" w="38100">
              <a:solidFill>
                <a:srgbClr val="000000"/>
              </a:solidFill>
              <a:prstDash val="solid"/>
              <a:miter lim="400000"/>
              <a:headEnd len="sm" w="sm" type="none"/>
              <a:tailEnd len="sm" w="sm" type="none"/>
            </a:ln>
            <a:effectLst>
              <a:outerShdw blurRad="38100" rotWithShape="0" dir="5400000" dist="25400">
                <a:srgbClr val="000000">
                  <a:alpha val="49803"/>
                </a:srgbClr>
              </a:outerShdw>
            </a:effectLst>
          </p:spPr>
          <p:txBody>
            <a:bodyPr anchorCtr="0" anchor="ctr" bIns="67725" lIns="67725" spcFirstLastPara="1" rIns="67725" wrap="square" tIns="677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Image" id="1143" name="Google Shape;1143;p105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211690" y="771631"/>
              <a:ext cx="228601" cy="20320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44" name="Google Shape;1144;p105"/>
          <p:cNvSpPr txBox="1"/>
          <p:nvPr>
            <p:ph idx="12" type="sldNum"/>
          </p:nvPr>
        </p:nvSpPr>
        <p:spPr>
          <a:xfrm>
            <a:off x="10415352" y="6217625"/>
            <a:ext cx="16128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154</a:t>
            </a:r>
            <a:endParaRPr/>
          </a:p>
        </p:txBody>
      </p:sp>
      <p:graphicFrame>
        <p:nvGraphicFramePr>
          <p:cNvPr id="1145" name="Google Shape;1145;p105"/>
          <p:cNvGraphicFramePr/>
          <p:nvPr/>
        </p:nvGraphicFramePr>
        <p:xfrm>
          <a:off x="842463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{7605BA7A-3E15-4EE7-9963-05761346477F}</a:tableStyleId>
              </a:tblPr>
              <a:tblGrid>
                <a:gridCol w="1592700"/>
                <a:gridCol w="1049725"/>
                <a:gridCol w="938675"/>
                <a:gridCol w="2012175"/>
                <a:gridCol w="1210150"/>
                <a:gridCol w="1111375"/>
                <a:gridCol w="2592275"/>
              </a:tblGrid>
              <a:tr h="397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Why do we need RNN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>
                          <a:solidFill>
                            <a:schemeClr val="dk1"/>
                          </a:solidFill>
                        </a:rPr>
                        <a:t>Simple RNNs</a:t>
                      </a:r>
                      <a:endParaRPr b="1"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dk1"/>
                          </a:solidFill>
                        </a:rPr>
                        <a:t>Attention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How to derive gradients for RNNs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Better RNNs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Transformers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Pre-trained Language Representation Models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9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0" name="Google Shape;1150;p106"/>
          <p:cNvSpPr txBox="1"/>
          <p:nvPr>
            <p:ph idx="4294967295"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/>
              <a:t>Recurrent Neural Networks (RNNs)</a:t>
            </a:r>
            <a:endParaRPr/>
          </a:p>
        </p:txBody>
      </p:sp>
      <p:sp>
        <p:nvSpPr>
          <p:cNvPr id="1151" name="Google Shape;1151;p106"/>
          <p:cNvSpPr/>
          <p:nvPr/>
        </p:nvSpPr>
        <p:spPr>
          <a:xfrm>
            <a:off x="1266632" y="1703969"/>
            <a:ext cx="6096000" cy="830997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-9556" l="-899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1152" name="Google Shape;1152;p106"/>
          <p:cNvSpPr txBox="1"/>
          <p:nvPr/>
        </p:nvSpPr>
        <p:spPr>
          <a:xfrm>
            <a:off x="667444" y="6398576"/>
            <a:ext cx="10518939" cy="2974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3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Figures have been taken from Chris Dyer’s presentation, available at </a:t>
            </a:r>
            <a:r>
              <a:rPr lang="en-US" sz="1333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http://demo.clab.cs.cmu.edu/cdyer/lxmls-seq-attn.pdf</a:t>
            </a:r>
            <a:endParaRPr sz="133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53" name="Google Shape;1153;p10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94328" y="3051004"/>
            <a:ext cx="7666181" cy="3166619"/>
          </a:xfrm>
          <a:prstGeom prst="rect">
            <a:avLst/>
          </a:prstGeom>
          <a:noFill/>
          <a:ln>
            <a:noFill/>
          </a:ln>
        </p:spPr>
      </p:pic>
      <p:sp>
        <p:nvSpPr>
          <p:cNvPr id="1154" name="Google Shape;1154;p106"/>
          <p:cNvSpPr txBox="1"/>
          <p:nvPr>
            <p:ph idx="12" type="sldNum"/>
          </p:nvPr>
        </p:nvSpPr>
        <p:spPr>
          <a:xfrm>
            <a:off x="10415352" y="6217625"/>
            <a:ext cx="16128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154</a:t>
            </a:r>
            <a:endParaRPr/>
          </a:p>
        </p:txBody>
      </p:sp>
      <p:graphicFrame>
        <p:nvGraphicFramePr>
          <p:cNvPr id="1155" name="Google Shape;1155;p106"/>
          <p:cNvGraphicFramePr/>
          <p:nvPr/>
        </p:nvGraphicFramePr>
        <p:xfrm>
          <a:off x="842463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{7605BA7A-3E15-4EE7-9963-05761346477F}</a:tableStyleId>
              </a:tblPr>
              <a:tblGrid>
                <a:gridCol w="1592700"/>
                <a:gridCol w="1049725"/>
                <a:gridCol w="938675"/>
                <a:gridCol w="2012175"/>
                <a:gridCol w="1210150"/>
                <a:gridCol w="1111375"/>
                <a:gridCol w="2592275"/>
              </a:tblGrid>
              <a:tr h="397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Why do we need RNN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>
                          <a:solidFill>
                            <a:schemeClr val="dk1"/>
                          </a:solidFill>
                        </a:rPr>
                        <a:t>Simple RNNs</a:t>
                      </a:r>
                      <a:endParaRPr b="1"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dk1"/>
                          </a:solidFill>
                        </a:rPr>
                        <a:t>Attention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How to derive gradients for RNNs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Better RNNs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Transformers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Pre-trained Language Representation Models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9" name="Shape 1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" name="Google Shape;1160;p107"/>
          <p:cNvSpPr txBox="1"/>
          <p:nvPr>
            <p:ph idx="4294967295"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/>
              <a:t>Recurrent Neural Networks (RNNs)</a:t>
            </a:r>
            <a:endParaRPr/>
          </a:p>
        </p:txBody>
      </p:sp>
      <p:sp>
        <p:nvSpPr>
          <p:cNvPr id="1161" name="Google Shape;1161;p107"/>
          <p:cNvSpPr/>
          <p:nvPr/>
        </p:nvSpPr>
        <p:spPr>
          <a:xfrm>
            <a:off x="1266632" y="1703969"/>
            <a:ext cx="6096000" cy="830997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-9556" l="-899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1162" name="Google Shape;1162;p107"/>
          <p:cNvSpPr txBox="1"/>
          <p:nvPr/>
        </p:nvSpPr>
        <p:spPr>
          <a:xfrm>
            <a:off x="667444" y="6398576"/>
            <a:ext cx="10518939" cy="2974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3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Figures have been taken from Chris Dyer’s presentation, available at </a:t>
            </a:r>
            <a:r>
              <a:rPr lang="en-US" sz="1333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http://demo.clab.cs.cmu.edu/cdyer/lxmls-seq-attn.pdf</a:t>
            </a:r>
            <a:endParaRPr sz="133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63" name="Google Shape;1163;p10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12772" y="2601338"/>
            <a:ext cx="7643721" cy="3770537"/>
          </a:xfrm>
          <a:prstGeom prst="rect">
            <a:avLst/>
          </a:prstGeom>
          <a:noFill/>
          <a:ln>
            <a:noFill/>
          </a:ln>
        </p:spPr>
      </p:pic>
      <p:sp>
        <p:nvSpPr>
          <p:cNvPr id="1164" name="Google Shape;1164;p107"/>
          <p:cNvSpPr txBox="1"/>
          <p:nvPr>
            <p:ph idx="12" type="sldNum"/>
          </p:nvPr>
        </p:nvSpPr>
        <p:spPr>
          <a:xfrm>
            <a:off x="10415352" y="6217625"/>
            <a:ext cx="16128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154</a:t>
            </a:r>
            <a:endParaRPr/>
          </a:p>
        </p:txBody>
      </p:sp>
      <p:graphicFrame>
        <p:nvGraphicFramePr>
          <p:cNvPr id="1165" name="Google Shape;1165;p107"/>
          <p:cNvGraphicFramePr/>
          <p:nvPr/>
        </p:nvGraphicFramePr>
        <p:xfrm>
          <a:off x="842463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{7605BA7A-3E15-4EE7-9963-05761346477F}</a:tableStyleId>
              </a:tblPr>
              <a:tblGrid>
                <a:gridCol w="1592700"/>
                <a:gridCol w="1049725"/>
                <a:gridCol w="938675"/>
                <a:gridCol w="2012175"/>
                <a:gridCol w="1210150"/>
                <a:gridCol w="1111375"/>
                <a:gridCol w="2592275"/>
              </a:tblGrid>
              <a:tr h="397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Why do we need RNN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>
                          <a:solidFill>
                            <a:schemeClr val="dk1"/>
                          </a:solidFill>
                        </a:rPr>
                        <a:t>Simple RNNs</a:t>
                      </a:r>
                      <a:endParaRPr b="1"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dk1"/>
                          </a:solidFill>
                        </a:rPr>
                        <a:t>Attention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How to derive gradients for RNNs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Better RNNs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Transformers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Pre-trained Language Representation Models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9" name="Shape 1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0" name="Google Shape;1170;p10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0649" y="1847273"/>
            <a:ext cx="8423047" cy="4347867"/>
          </a:xfrm>
          <a:prstGeom prst="rect">
            <a:avLst/>
          </a:prstGeom>
          <a:noFill/>
          <a:ln>
            <a:noFill/>
          </a:ln>
        </p:spPr>
      </p:pic>
      <p:sp>
        <p:nvSpPr>
          <p:cNvPr id="1171" name="Google Shape;1171;p108"/>
          <p:cNvSpPr txBox="1"/>
          <p:nvPr>
            <p:ph idx="4294967295"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/>
              <a:t>Recurrent Neural Networks (RNNs)</a:t>
            </a:r>
            <a:endParaRPr/>
          </a:p>
        </p:txBody>
      </p:sp>
      <p:sp>
        <p:nvSpPr>
          <p:cNvPr id="1172" name="Google Shape;1172;p108"/>
          <p:cNvSpPr txBox="1"/>
          <p:nvPr/>
        </p:nvSpPr>
        <p:spPr>
          <a:xfrm>
            <a:off x="667444" y="6398576"/>
            <a:ext cx="10518939" cy="2974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3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Figures have been taken from Chris Dyer’s presentation, available at </a:t>
            </a:r>
            <a:r>
              <a:rPr lang="en-US" sz="1333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http://demo.clab.cs.cmu.edu/cdyer/lxmls-seq-attn.pdf</a:t>
            </a:r>
            <a:endParaRPr sz="133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3" name="Google Shape;1173;p108"/>
          <p:cNvSpPr/>
          <p:nvPr/>
        </p:nvSpPr>
        <p:spPr>
          <a:xfrm>
            <a:off x="1266632" y="1703969"/>
            <a:ext cx="6096000" cy="830997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-9556" l="-899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1174" name="Google Shape;1174;p108"/>
          <p:cNvSpPr txBox="1"/>
          <p:nvPr>
            <p:ph idx="12" type="sldNum"/>
          </p:nvPr>
        </p:nvSpPr>
        <p:spPr>
          <a:xfrm>
            <a:off x="10415352" y="6217625"/>
            <a:ext cx="16128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154</a:t>
            </a:r>
            <a:endParaRPr/>
          </a:p>
        </p:txBody>
      </p:sp>
      <p:graphicFrame>
        <p:nvGraphicFramePr>
          <p:cNvPr id="1175" name="Google Shape;1175;p108"/>
          <p:cNvGraphicFramePr/>
          <p:nvPr/>
        </p:nvGraphicFramePr>
        <p:xfrm>
          <a:off x="842463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{7605BA7A-3E15-4EE7-9963-05761346477F}</a:tableStyleId>
              </a:tblPr>
              <a:tblGrid>
                <a:gridCol w="1592700"/>
                <a:gridCol w="1049725"/>
                <a:gridCol w="938675"/>
                <a:gridCol w="2012175"/>
                <a:gridCol w="1210150"/>
                <a:gridCol w="1111375"/>
                <a:gridCol w="2592275"/>
              </a:tblGrid>
              <a:tr h="397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Why do we need RNN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>
                          <a:solidFill>
                            <a:schemeClr val="dk1"/>
                          </a:solidFill>
                        </a:rPr>
                        <a:t>Simple RNNs</a:t>
                      </a:r>
                      <a:endParaRPr b="1"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dk1"/>
                          </a:solidFill>
                        </a:rPr>
                        <a:t>Attention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How to derive gradients for RNNs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Better RNNs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Transformers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Pre-trained Language Representation Models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9" name="Shape 1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0" name="Google Shape;1180;p109"/>
          <p:cNvSpPr txBox="1"/>
          <p:nvPr>
            <p:ph idx="4294967295"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/>
              <a:t>Recurrent Neural Networks (RNNs)</a:t>
            </a:r>
            <a:endParaRPr/>
          </a:p>
        </p:txBody>
      </p:sp>
      <p:sp>
        <p:nvSpPr>
          <p:cNvPr id="1181" name="Google Shape;1181;p109"/>
          <p:cNvSpPr txBox="1"/>
          <p:nvPr/>
        </p:nvSpPr>
        <p:spPr>
          <a:xfrm>
            <a:off x="667444" y="6398576"/>
            <a:ext cx="10518939" cy="2974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3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Figures have been taken from Chris Dyer’s presentation, available at </a:t>
            </a:r>
            <a:r>
              <a:rPr lang="en-US" sz="1333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http://demo.clab.cs.cmu.edu/cdyer/lxmls-seq-attn.pdf</a:t>
            </a:r>
            <a:endParaRPr sz="133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82" name="Google Shape;1182;p10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10814" y="1575411"/>
            <a:ext cx="5857399" cy="3123405"/>
          </a:xfrm>
          <a:prstGeom prst="rect">
            <a:avLst/>
          </a:prstGeom>
          <a:noFill/>
          <a:ln>
            <a:noFill/>
          </a:ln>
        </p:spPr>
      </p:pic>
      <p:sp>
        <p:nvSpPr>
          <p:cNvPr id="1183" name="Google Shape;1183;p109"/>
          <p:cNvSpPr txBox="1"/>
          <p:nvPr/>
        </p:nvSpPr>
        <p:spPr>
          <a:xfrm>
            <a:off x="587350" y="4369543"/>
            <a:ext cx="9980863" cy="19389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23323" lvl="0" marL="609585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unrolled graph is a well-formed directed acyclic graph, we can run </a:t>
            </a: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backprop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it</a:t>
            </a:r>
            <a:endParaRPr/>
          </a:p>
          <a:p>
            <a:pPr indent="-423323" lvl="0" marL="609585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Parameters are tied 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“across time”, derivatives are aggregated across all time steps</a:t>
            </a:r>
            <a:endParaRPr/>
          </a:p>
          <a:p>
            <a:pPr indent="-423323" lvl="0" marL="609585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is historically called “</a:t>
            </a:r>
            <a:r>
              <a:rPr i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backpropagation through time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” (BPTT)</a:t>
            </a:r>
            <a:endParaRPr/>
          </a:p>
        </p:txBody>
      </p:sp>
      <p:sp>
        <p:nvSpPr>
          <p:cNvPr id="1184" name="Google Shape;1184;p109"/>
          <p:cNvSpPr txBox="1"/>
          <p:nvPr>
            <p:ph idx="12" type="sldNum"/>
          </p:nvPr>
        </p:nvSpPr>
        <p:spPr>
          <a:xfrm>
            <a:off x="10415352" y="6217625"/>
            <a:ext cx="16128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154</a:t>
            </a:r>
            <a:endParaRPr/>
          </a:p>
        </p:txBody>
      </p:sp>
      <p:graphicFrame>
        <p:nvGraphicFramePr>
          <p:cNvPr id="1185" name="Google Shape;1185;p109"/>
          <p:cNvGraphicFramePr/>
          <p:nvPr/>
        </p:nvGraphicFramePr>
        <p:xfrm>
          <a:off x="842463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{7605BA7A-3E15-4EE7-9963-05761346477F}</a:tableStyleId>
              </a:tblPr>
              <a:tblGrid>
                <a:gridCol w="1592700"/>
                <a:gridCol w="1049725"/>
                <a:gridCol w="938675"/>
                <a:gridCol w="2012175"/>
                <a:gridCol w="1210150"/>
                <a:gridCol w="1111375"/>
                <a:gridCol w="2592275"/>
              </a:tblGrid>
              <a:tr h="397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Why do we need RNN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>
                          <a:solidFill>
                            <a:schemeClr val="dk1"/>
                          </a:solidFill>
                        </a:rPr>
                        <a:t>Simple RNNs</a:t>
                      </a:r>
                      <a:endParaRPr b="1"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dk1"/>
                          </a:solidFill>
                        </a:rPr>
                        <a:t>Attention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How to derive gradients for RNNs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Better RNNs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Transformers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Pre-trained Language Representation Models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9" name="Shape 1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0" name="Google Shape;1190;p110"/>
          <p:cNvSpPr txBox="1"/>
          <p:nvPr>
            <p:ph idx="4294967295"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/>
              <a:t>Recurrent Neural Networks (RNNs)</a:t>
            </a:r>
            <a:endParaRPr/>
          </a:p>
        </p:txBody>
      </p:sp>
      <p:sp>
        <p:nvSpPr>
          <p:cNvPr id="1191" name="Google Shape;1191;p110"/>
          <p:cNvSpPr txBox="1"/>
          <p:nvPr/>
        </p:nvSpPr>
        <p:spPr>
          <a:xfrm>
            <a:off x="667444" y="6398576"/>
            <a:ext cx="10518939" cy="2974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3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Figures have been taken from Chris Dyer’s presentation, available at </a:t>
            </a:r>
            <a:r>
              <a:rPr lang="en-US" sz="1333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http://demo.clab.cs.cmu.edu/cdyer/lxmls-seq-attn.pdf</a:t>
            </a:r>
            <a:endParaRPr sz="133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92" name="Google Shape;1192;p1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66633" y="1643220"/>
            <a:ext cx="9648343" cy="4713640"/>
          </a:xfrm>
          <a:prstGeom prst="rect">
            <a:avLst/>
          </a:prstGeom>
          <a:noFill/>
          <a:ln>
            <a:noFill/>
          </a:ln>
        </p:spPr>
      </p:pic>
      <p:sp>
        <p:nvSpPr>
          <p:cNvPr id="1193" name="Google Shape;1193;p110"/>
          <p:cNvSpPr/>
          <p:nvPr/>
        </p:nvSpPr>
        <p:spPr>
          <a:xfrm>
            <a:off x="1266632" y="1703969"/>
            <a:ext cx="6096000" cy="830997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-9556" l="-899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1194" name="Google Shape;1194;p110"/>
          <p:cNvSpPr txBox="1"/>
          <p:nvPr>
            <p:ph idx="12" type="sldNum"/>
          </p:nvPr>
        </p:nvSpPr>
        <p:spPr>
          <a:xfrm>
            <a:off x="10415352" y="6217625"/>
            <a:ext cx="16128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154</a:t>
            </a:r>
            <a:endParaRPr/>
          </a:p>
        </p:txBody>
      </p:sp>
      <p:graphicFrame>
        <p:nvGraphicFramePr>
          <p:cNvPr id="1195" name="Google Shape;1195;p110"/>
          <p:cNvGraphicFramePr/>
          <p:nvPr/>
        </p:nvGraphicFramePr>
        <p:xfrm>
          <a:off x="842463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{7605BA7A-3E15-4EE7-9963-05761346477F}</a:tableStyleId>
              </a:tblPr>
              <a:tblGrid>
                <a:gridCol w="1592700"/>
                <a:gridCol w="1049725"/>
                <a:gridCol w="938675"/>
                <a:gridCol w="2012175"/>
                <a:gridCol w="1210150"/>
                <a:gridCol w="1111375"/>
                <a:gridCol w="2592275"/>
              </a:tblGrid>
              <a:tr h="397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Why do we need RNN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>
                          <a:solidFill>
                            <a:schemeClr val="dk1"/>
                          </a:solidFill>
                        </a:rPr>
                        <a:t>Simple RNNs</a:t>
                      </a:r>
                      <a:endParaRPr b="1"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dk1"/>
                          </a:solidFill>
                        </a:rPr>
                        <a:t>Attention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How to derive gradients for RNNs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Better RNNs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Transformers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Pre-trained Language Representation Models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9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Google Shape;1200;p111"/>
          <p:cNvSpPr txBox="1"/>
          <p:nvPr>
            <p:ph idx="4294967295"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/>
              <a:t>Recurrent Neural Networks (RNNs)</a:t>
            </a:r>
            <a:endParaRPr/>
          </a:p>
        </p:txBody>
      </p:sp>
      <p:sp>
        <p:nvSpPr>
          <p:cNvPr id="1201" name="Google Shape;1201;p111"/>
          <p:cNvSpPr txBox="1"/>
          <p:nvPr/>
        </p:nvSpPr>
        <p:spPr>
          <a:xfrm>
            <a:off x="667444" y="6398576"/>
            <a:ext cx="10518939" cy="2974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3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Figures have been taken from Chris Dyer’s presentation, available at </a:t>
            </a:r>
            <a:r>
              <a:rPr lang="en-US" sz="1333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http://demo.clab.cs.cmu.edu/cdyer/lxmls-seq-attn.pdf</a:t>
            </a:r>
            <a:endParaRPr sz="133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2" name="Google Shape;1202;p111"/>
          <p:cNvSpPr/>
          <p:nvPr/>
        </p:nvSpPr>
        <p:spPr>
          <a:xfrm>
            <a:off x="1266632" y="1703969"/>
            <a:ext cx="6096000" cy="83099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-9556" l="-899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pic>
        <p:nvPicPr>
          <p:cNvPr id="1203" name="Google Shape;1203;p1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66632" y="2729041"/>
            <a:ext cx="8543299" cy="3535592"/>
          </a:xfrm>
          <a:prstGeom prst="rect">
            <a:avLst/>
          </a:prstGeom>
          <a:noFill/>
          <a:ln>
            <a:noFill/>
          </a:ln>
        </p:spPr>
      </p:pic>
      <p:sp>
        <p:nvSpPr>
          <p:cNvPr id="1204" name="Google Shape;1204;p111"/>
          <p:cNvSpPr txBox="1"/>
          <p:nvPr>
            <p:ph idx="12" type="sldNum"/>
          </p:nvPr>
        </p:nvSpPr>
        <p:spPr>
          <a:xfrm>
            <a:off x="10415352" y="6217625"/>
            <a:ext cx="16128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154</a:t>
            </a:r>
            <a:endParaRPr/>
          </a:p>
        </p:txBody>
      </p:sp>
      <p:graphicFrame>
        <p:nvGraphicFramePr>
          <p:cNvPr id="1205" name="Google Shape;1205;p111"/>
          <p:cNvGraphicFramePr/>
          <p:nvPr/>
        </p:nvGraphicFramePr>
        <p:xfrm>
          <a:off x="842463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{7605BA7A-3E15-4EE7-9963-05761346477F}</a:tableStyleId>
              </a:tblPr>
              <a:tblGrid>
                <a:gridCol w="1592700"/>
                <a:gridCol w="1049725"/>
                <a:gridCol w="938675"/>
                <a:gridCol w="2012175"/>
                <a:gridCol w="1210150"/>
                <a:gridCol w="1111375"/>
                <a:gridCol w="2592275"/>
              </a:tblGrid>
              <a:tr h="397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Why do we need RNN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>
                          <a:solidFill>
                            <a:schemeClr val="dk1"/>
                          </a:solidFill>
                        </a:rPr>
                        <a:t>Simple RNNs</a:t>
                      </a:r>
                      <a:endParaRPr b="1"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dk1"/>
                          </a:solidFill>
                        </a:rPr>
                        <a:t>Attention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How to derive gradients for RNNs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Better RNNs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Transformers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Pre-trained Language Representation Models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9" name="Shape 1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0" name="Google Shape;1210;p112"/>
          <p:cNvSpPr/>
          <p:nvPr/>
        </p:nvSpPr>
        <p:spPr>
          <a:xfrm>
            <a:off x="3893187" y="5147587"/>
            <a:ext cx="896127" cy="188159"/>
          </a:xfrm>
          <a:prstGeom prst="rect">
            <a:avLst/>
          </a:prstGeom>
          <a:solidFill>
            <a:srgbClr val="FFFFFF"/>
          </a:solidFill>
          <a:ln cap="flat" cmpd="sng" w="12700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38100" rotWithShape="0" dir="5400000" dist="25400">
              <a:srgbClr val="000000">
                <a:alpha val="49803"/>
              </a:srgbClr>
            </a:outerShdw>
          </a:effectLst>
        </p:spPr>
        <p:txBody>
          <a:bodyPr anchorCtr="0" anchor="ctr" bIns="67725" lIns="67725" spcFirstLastPara="1" rIns="67725" wrap="square" tIns="677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1" name="Google Shape;1211;p112"/>
          <p:cNvSpPr txBox="1"/>
          <p:nvPr>
            <p:ph idx="4294967295"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/>
              <a:t>Case study: RNNLM</a:t>
            </a:r>
            <a:endParaRPr/>
          </a:p>
        </p:txBody>
      </p:sp>
      <p:sp>
        <p:nvSpPr>
          <p:cNvPr id="1212" name="Google Shape;1212;p112"/>
          <p:cNvSpPr txBox="1"/>
          <p:nvPr/>
        </p:nvSpPr>
        <p:spPr>
          <a:xfrm>
            <a:off x="667444" y="6398576"/>
            <a:ext cx="10518939" cy="2974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3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Figures have been taken from Chris Dyer’s presentation, available at </a:t>
            </a:r>
            <a:r>
              <a:rPr lang="en-US" sz="1333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http://demo.clab.cs.cmu.edu/cdyer/lxmls-seq-attn.pdf</a:t>
            </a:r>
            <a:endParaRPr sz="133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13" name="Google Shape;1213;p112"/>
          <p:cNvGrpSpPr/>
          <p:nvPr/>
        </p:nvGrpSpPr>
        <p:grpSpPr>
          <a:xfrm>
            <a:off x="854641" y="4541621"/>
            <a:ext cx="2203355" cy="1654183"/>
            <a:chOff x="0" y="0"/>
            <a:chExt cx="3264843" cy="2451101"/>
          </a:xfrm>
        </p:grpSpPr>
        <p:sp>
          <p:nvSpPr>
            <p:cNvPr id="1214" name="Google Shape;1214;p112"/>
            <p:cNvSpPr/>
            <p:nvPr/>
          </p:nvSpPr>
          <p:spPr>
            <a:xfrm>
              <a:off x="1279649" y="850900"/>
              <a:ext cx="1327845" cy="278805"/>
            </a:xfrm>
            <a:prstGeom prst="rect">
              <a:avLst/>
            </a:prstGeom>
            <a:solidFill>
              <a:srgbClr val="FFFFFF"/>
            </a:solidFill>
            <a:ln cap="flat" cmpd="sng" w="12700">
              <a:solidFill>
                <a:srgbClr val="000000"/>
              </a:solidFill>
              <a:prstDash val="solid"/>
              <a:miter lim="400000"/>
              <a:headEnd len="sm" w="sm" type="none"/>
              <a:tailEnd len="sm" w="sm" type="none"/>
            </a:ln>
            <a:effectLst>
              <a:outerShdw blurRad="38100" rotWithShape="0" dir="5400000" dist="25400">
                <a:srgbClr val="000000">
                  <a:alpha val="49803"/>
                </a:srgbClr>
              </a:outerShdw>
            </a:effectLst>
          </p:spPr>
          <p:txBody>
            <a:bodyPr anchorCtr="0" anchor="ctr" bIns="67725" lIns="67725" spcFirstLastPara="1" rIns="67725" wrap="square" tIns="677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5" name="Google Shape;1215;p112"/>
            <p:cNvSpPr/>
            <p:nvPr/>
          </p:nvSpPr>
          <p:spPr>
            <a:xfrm>
              <a:off x="622300" y="0"/>
              <a:ext cx="2642543" cy="278805"/>
            </a:xfrm>
            <a:prstGeom prst="rect">
              <a:avLst/>
            </a:prstGeom>
            <a:solidFill>
              <a:srgbClr val="FFFFFF"/>
            </a:solidFill>
            <a:ln cap="flat" cmpd="sng" w="12700">
              <a:solidFill>
                <a:srgbClr val="000000"/>
              </a:solidFill>
              <a:prstDash val="solid"/>
              <a:miter lim="400000"/>
              <a:headEnd len="sm" w="sm" type="none"/>
              <a:tailEnd len="sm" w="sm" type="none"/>
            </a:ln>
            <a:effectLst>
              <a:outerShdw blurRad="38100" rotWithShape="0" dir="5400000" dist="25400">
                <a:srgbClr val="000000">
                  <a:alpha val="49803"/>
                </a:srgbClr>
              </a:outerShdw>
            </a:effectLst>
          </p:spPr>
          <p:txBody>
            <a:bodyPr anchorCtr="0" anchor="ctr" bIns="67725" lIns="67725" spcFirstLastPara="1" rIns="67725" wrap="square" tIns="677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216" name="Google Shape;1216;p112"/>
            <p:cNvCxnSpPr/>
            <p:nvPr/>
          </p:nvCxnSpPr>
          <p:spPr>
            <a:xfrm flipH="1" rot="10800000">
              <a:off x="1943570" y="302826"/>
              <a:ext cx="1" cy="541862"/>
            </a:xfrm>
            <a:prstGeom prst="straightConnector1">
              <a:avLst/>
            </a:prstGeom>
            <a:noFill/>
            <a:ln cap="flat" cmpd="sng" w="12700">
              <a:solidFill>
                <a:srgbClr val="000000"/>
              </a:solidFill>
              <a:prstDash val="solid"/>
              <a:miter lim="400000"/>
              <a:headEnd len="sm" w="sm" type="none"/>
              <a:tailEnd len="med" w="med" type="triangle"/>
            </a:ln>
          </p:spPr>
        </p:cxnSp>
        <p:pic>
          <p:nvPicPr>
            <p:cNvPr descr="Image" id="1217" name="Google Shape;1217;p11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872451" y="40357"/>
              <a:ext cx="215901" cy="20320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218" name="Google Shape;1218;p112"/>
            <p:cNvGrpSpPr/>
            <p:nvPr/>
          </p:nvGrpSpPr>
          <p:grpSpPr>
            <a:xfrm>
              <a:off x="0" y="128530"/>
              <a:ext cx="677383" cy="1001176"/>
              <a:chOff x="0" y="0"/>
              <a:chExt cx="677382" cy="1001175"/>
            </a:xfrm>
          </p:grpSpPr>
          <p:sp>
            <p:nvSpPr>
              <p:cNvPr id="1219" name="Google Shape;1219;p112"/>
              <p:cNvSpPr/>
              <p:nvPr/>
            </p:nvSpPr>
            <p:spPr>
              <a:xfrm>
                <a:off x="311207" y="0"/>
                <a:ext cx="304539" cy="703320"/>
              </a:xfrm>
              <a:custGeom>
                <a:rect b="b" l="l" r="r" t="t"/>
                <a:pathLst>
                  <a:path extrusionOk="0" h="21600" w="19908">
                    <a:moveTo>
                      <a:pt x="372" y="21600"/>
                    </a:moveTo>
                    <a:cubicBezTo>
                      <a:pt x="-1692" y="10841"/>
                      <a:pt x="4820" y="3641"/>
                      <a:pt x="19908" y="0"/>
                    </a:cubicBezTo>
                  </a:path>
                </a:pathLst>
              </a:custGeom>
              <a:noFill/>
              <a:ln cap="flat" cmpd="sng" w="12700">
                <a:solidFill>
                  <a:srgbClr val="000000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0" name="Google Shape;1220;p112"/>
              <p:cNvSpPr/>
              <p:nvPr/>
            </p:nvSpPr>
            <p:spPr>
              <a:xfrm>
                <a:off x="0" y="722369"/>
                <a:ext cx="677382" cy="278806"/>
              </a:xfrm>
              <a:prstGeom prst="rect">
                <a:avLst/>
              </a:prstGeom>
              <a:solidFill>
                <a:srgbClr val="FFFFFF"/>
              </a:solidFill>
              <a:ln cap="flat" cmpd="sng" w="12700">
                <a:solidFill>
                  <a:srgbClr val="000000"/>
                </a:solidFill>
                <a:prstDash val="solid"/>
                <a:miter lim="400000"/>
                <a:headEnd len="sm" w="sm" type="none"/>
                <a:tailEnd len="sm" w="sm" type="none"/>
              </a:ln>
              <a:effectLst>
                <a:outerShdw blurRad="38100" rotWithShape="0" dir="5400000" dist="25400">
                  <a:srgbClr val="000000">
                    <a:alpha val="49803"/>
                  </a:srgbClr>
                </a:outerShdw>
              </a:effectLst>
            </p:spPr>
            <p:txBody>
              <a:bodyPr anchorCtr="0" anchor="ctr" bIns="67725" lIns="67725" spcFirstLastPara="1" rIns="67725" wrap="square" tIns="677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descr="Image" id="1221" name="Google Shape;1221;p112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211690" y="771631"/>
                <a:ext cx="228601" cy="20320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descr="Image" id="1222" name="Google Shape;1222;p112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872451" y="938262"/>
              <a:ext cx="215901" cy="1524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23" name="Google Shape;1223;p112"/>
            <p:cNvSpPr/>
            <p:nvPr/>
          </p:nvSpPr>
          <p:spPr>
            <a:xfrm>
              <a:off x="1562571" y="1689833"/>
              <a:ext cx="762001" cy="761268"/>
            </a:xfrm>
            <a:prstGeom prst="ellipse">
              <a:avLst/>
            </a:prstGeom>
            <a:noFill/>
            <a:ln cap="flat" cmpd="sng" w="12700">
              <a:solidFill>
                <a:srgbClr val="000000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67725" lIns="67725" spcFirstLastPara="1" rIns="67725" wrap="square" tIns="677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4" name="Google Shape;1224;p112"/>
            <p:cNvSpPr txBox="1"/>
            <p:nvPr/>
          </p:nvSpPr>
          <p:spPr>
            <a:xfrm>
              <a:off x="1555390" y="1736976"/>
              <a:ext cx="691994" cy="6284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7725" lIns="67725" spcFirstLastPara="1" rIns="67725" wrap="square" tIns="677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67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&lt;s&gt;</a:t>
              </a:r>
              <a:endParaRPr/>
            </a:p>
          </p:txBody>
        </p:sp>
        <p:cxnSp>
          <p:nvCxnSpPr>
            <p:cNvPr id="1225" name="Google Shape;1225;p112"/>
            <p:cNvCxnSpPr/>
            <p:nvPr/>
          </p:nvCxnSpPr>
          <p:spPr>
            <a:xfrm flipH="1" rot="10800000">
              <a:off x="1943570" y="1153726"/>
              <a:ext cx="1" cy="541862"/>
            </a:xfrm>
            <a:prstGeom prst="straightConnector1">
              <a:avLst/>
            </a:prstGeom>
            <a:noFill/>
            <a:ln cap="flat" cmpd="sng" w="12700">
              <a:solidFill>
                <a:srgbClr val="000000"/>
              </a:solidFill>
              <a:prstDash val="solid"/>
              <a:miter lim="400000"/>
              <a:headEnd len="sm" w="sm" type="none"/>
              <a:tailEnd len="med" w="med" type="triangle"/>
            </a:ln>
          </p:spPr>
        </p:cxnSp>
      </p:grpSp>
      <p:grpSp>
        <p:nvGrpSpPr>
          <p:cNvPr id="1226" name="Google Shape;1226;p112"/>
          <p:cNvGrpSpPr/>
          <p:nvPr/>
        </p:nvGrpSpPr>
        <p:grpSpPr>
          <a:xfrm>
            <a:off x="1485636" y="3862370"/>
            <a:ext cx="1411470" cy="662645"/>
            <a:chOff x="0" y="0"/>
            <a:chExt cx="1992630" cy="831988"/>
          </a:xfrm>
        </p:grpSpPr>
        <p:sp>
          <p:nvSpPr>
            <p:cNvPr id="1227" name="Google Shape;1227;p112"/>
            <p:cNvSpPr/>
            <p:nvPr/>
          </p:nvSpPr>
          <p:spPr>
            <a:xfrm>
              <a:off x="308897" y="0"/>
              <a:ext cx="1327846" cy="278805"/>
            </a:xfrm>
            <a:prstGeom prst="rect">
              <a:avLst/>
            </a:prstGeom>
            <a:solidFill>
              <a:srgbClr val="FFFFFF"/>
            </a:solidFill>
            <a:ln cap="flat" cmpd="sng" w="12700">
              <a:solidFill>
                <a:srgbClr val="000000"/>
              </a:solidFill>
              <a:prstDash val="solid"/>
              <a:miter lim="400000"/>
              <a:headEnd len="sm" w="sm" type="none"/>
              <a:tailEnd len="sm" w="sm" type="none"/>
            </a:ln>
            <a:effectLst>
              <a:outerShdw blurRad="38100" rotWithShape="0" dir="5400000" dist="25400">
                <a:srgbClr val="000000">
                  <a:alpha val="49803"/>
                </a:srgbClr>
              </a:outerShdw>
            </a:effectLst>
          </p:spPr>
          <p:txBody>
            <a:bodyPr anchorCtr="0" anchor="ctr" bIns="67725" lIns="67725" spcFirstLastPara="1" rIns="67725" wrap="square" tIns="677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228" name="Google Shape;1228;p112"/>
            <p:cNvCxnSpPr/>
            <p:nvPr/>
          </p:nvCxnSpPr>
          <p:spPr>
            <a:xfrm flipH="1" rot="10800000">
              <a:off x="972819" y="290126"/>
              <a:ext cx="1" cy="541862"/>
            </a:xfrm>
            <a:prstGeom prst="straightConnector1">
              <a:avLst/>
            </a:prstGeom>
            <a:noFill/>
            <a:ln cap="flat" cmpd="sng" w="12700">
              <a:solidFill>
                <a:srgbClr val="000000"/>
              </a:solidFill>
              <a:prstDash val="solid"/>
              <a:miter lim="400000"/>
              <a:headEnd len="sm" w="sm" type="none"/>
              <a:tailEnd len="med" w="med" type="triangle"/>
            </a:ln>
          </p:spPr>
        </p:cxnSp>
        <p:pic>
          <p:nvPicPr>
            <p:cNvPr descr="Image" id="1229" name="Google Shape;1229;p112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357629" y="330200"/>
              <a:ext cx="635001" cy="12700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230" name="Google Shape;1230;p112"/>
            <p:cNvCxnSpPr/>
            <p:nvPr/>
          </p:nvCxnSpPr>
          <p:spPr>
            <a:xfrm flipH="1" rot="10800000">
              <a:off x="368300" y="15330"/>
              <a:ext cx="1" cy="248145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31" name="Google Shape;1231;p112"/>
            <p:cNvCxnSpPr/>
            <p:nvPr/>
          </p:nvCxnSpPr>
          <p:spPr>
            <a:xfrm flipH="1" rot="10800000">
              <a:off x="419100" y="15330"/>
              <a:ext cx="1" cy="248145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32" name="Google Shape;1232;p112"/>
            <p:cNvCxnSpPr/>
            <p:nvPr/>
          </p:nvCxnSpPr>
          <p:spPr>
            <a:xfrm flipH="1" rot="10800000">
              <a:off x="469900" y="15330"/>
              <a:ext cx="1" cy="248145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33" name="Google Shape;1233;p112"/>
            <p:cNvCxnSpPr/>
            <p:nvPr/>
          </p:nvCxnSpPr>
          <p:spPr>
            <a:xfrm flipH="1" rot="10800000">
              <a:off x="520700" y="15330"/>
              <a:ext cx="1" cy="248145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34" name="Google Shape;1234;p112"/>
            <p:cNvCxnSpPr/>
            <p:nvPr/>
          </p:nvCxnSpPr>
          <p:spPr>
            <a:xfrm flipH="1" rot="10800000">
              <a:off x="571500" y="15330"/>
              <a:ext cx="1" cy="248145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35" name="Google Shape;1235;p112"/>
            <p:cNvCxnSpPr/>
            <p:nvPr/>
          </p:nvCxnSpPr>
          <p:spPr>
            <a:xfrm flipH="1" rot="10800000">
              <a:off x="622300" y="15330"/>
              <a:ext cx="1" cy="248145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36" name="Google Shape;1236;p112"/>
            <p:cNvCxnSpPr/>
            <p:nvPr/>
          </p:nvCxnSpPr>
          <p:spPr>
            <a:xfrm flipH="1" rot="10800000">
              <a:off x="673100" y="15330"/>
              <a:ext cx="1" cy="248145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37" name="Google Shape;1237;p112"/>
            <p:cNvCxnSpPr/>
            <p:nvPr/>
          </p:nvCxnSpPr>
          <p:spPr>
            <a:xfrm flipH="1" rot="10800000">
              <a:off x="723900" y="15330"/>
              <a:ext cx="1" cy="248145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38" name="Google Shape;1238;p112"/>
            <p:cNvCxnSpPr/>
            <p:nvPr/>
          </p:nvCxnSpPr>
          <p:spPr>
            <a:xfrm flipH="1" rot="10800000">
              <a:off x="774700" y="15330"/>
              <a:ext cx="1" cy="248145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39" name="Google Shape;1239;p112"/>
            <p:cNvCxnSpPr/>
            <p:nvPr/>
          </p:nvCxnSpPr>
          <p:spPr>
            <a:xfrm flipH="1" rot="10800000">
              <a:off x="825500" y="15330"/>
              <a:ext cx="1" cy="248145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40" name="Google Shape;1240;p112"/>
            <p:cNvCxnSpPr/>
            <p:nvPr/>
          </p:nvCxnSpPr>
          <p:spPr>
            <a:xfrm flipH="1" rot="10800000">
              <a:off x="876300" y="15330"/>
              <a:ext cx="1" cy="248145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41" name="Google Shape;1241;p112"/>
            <p:cNvCxnSpPr/>
            <p:nvPr/>
          </p:nvCxnSpPr>
          <p:spPr>
            <a:xfrm flipH="1" rot="10800000">
              <a:off x="927100" y="15330"/>
              <a:ext cx="1" cy="248145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42" name="Google Shape;1242;p112"/>
            <p:cNvCxnSpPr/>
            <p:nvPr/>
          </p:nvCxnSpPr>
          <p:spPr>
            <a:xfrm flipH="1" rot="10800000">
              <a:off x="977900" y="15330"/>
              <a:ext cx="1" cy="248145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43" name="Google Shape;1243;p112"/>
            <p:cNvCxnSpPr/>
            <p:nvPr/>
          </p:nvCxnSpPr>
          <p:spPr>
            <a:xfrm flipH="1" rot="10800000">
              <a:off x="1028700" y="15330"/>
              <a:ext cx="1" cy="248145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44" name="Google Shape;1244;p112"/>
            <p:cNvCxnSpPr/>
            <p:nvPr/>
          </p:nvCxnSpPr>
          <p:spPr>
            <a:xfrm flipH="1" rot="10800000">
              <a:off x="1079500" y="15330"/>
              <a:ext cx="1" cy="248145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45" name="Google Shape;1245;p112"/>
            <p:cNvCxnSpPr/>
            <p:nvPr/>
          </p:nvCxnSpPr>
          <p:spPr>
            <a:xfrm flipH="1" rot="10800000">
              <a:off x="1130300" y="15330"/>
              <a:ext cx="1" cy="248145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46" name="Google Shape;1246;p112"/>
            <p:cNvCxnSpPr/>
            <p:nvPr/>
          </p:nvCxnSpPr>
          <p:spPr>
            <a:xfrm flipH="1" rot="10800000">
              <a:off x="1181100" y="15330"/>
              <a:ext cx="1" cy="248145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47" name="Google Shape;1247;p112"/>
            <p:cNvCxnSpPr/>
            <p:nvPr/>
          </p:nvCxnSpPr>
          <p:spPr>
            <a:xfrm flipH="1" rot="10800000">
              <a:off x="1231900" y="15330"/>
              <a:ext cx="1" cy="248145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48" name="Google Shape;1248;p112"/>
            <p:cNvCxnSpPr/>
            <p:nvPr/>
          </p:nvCxnSpPr>
          <p:spPr>
            <a:xfrm flipH="1" rot="10800000">
              <a:off x="1282700" y="15330"/>
              <a:ext cx="1" cy="248145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49" name="Google Shape;1249;p112"/>
            <p:cNvCxnSpPr/>
            <p:nvPr/>
          </p:nvCxnSpPr>
          <p:spPr>
            <a:xfrm flipH="1" rot="10800000">
              <a:off x="1333500" y="15330"/>
              <a:ext cx="1" cy="248145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50" name="Google Shape;1250;p112"/>
            <p:cNvCxnSpPr/>
            <p:nvPr/>
          </p:nvCxnSpPr>
          <p:spPr>
            <a:xfrm flipH="1" rot="10800000">
              <a:off x="1384300" y="15330"/>
              <a:ext cx="1" cy="248145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51" name="Google Shape;1251;p112"/>
            <p:cNvCxnSpPr/>
            <p:nvPr/>
          </p:nvCxnSpPr>
          <p:spPr>
            <a:xfrm flipH="1" rot="10800000">
              <a:off x="1435100" y="15330"/>
              <a:ext cx="1" cy="248145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52" name="Google Shape;1252;p112"/>
            <p:cNvCxnSpPr/>
            <p:nvPr/>
          </p:nvCxnSpPr>
          <p:spPr>
            <a:xfrm flipH="1" rot="10800000">
              <a:off x="1485900" y="15330"/>
              <a:ext cx="1" cy="248145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53" name="Google Shape;1253;p112"/>
            <p:cNvCxnSpPr/>
            <p:nvPr/>
          </p:nvCxnSpPr>
          <p:spPr>
            <a:xfrm flipH="1" rot="10800000">
              <a:off x="1536700" y="15330"/>
              <a:ext cx="1" cy="248145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54" name="Google Shape;1254;p112"/>
            <p:cNvCxnSpPr/>
            <p:nvPr/>
          </p:nvCxnSpPr>
          <p:spPr>
            <a:xfrm flipH="1" rot="10800000">
              <a:off x="1587500" y="15330"/>
              <a:ext cx="1" cy="248145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pic>
          <p:nvPicPr>
            <p:cNvPr descr="Image" id="1255" name="Google Shape;1255;p112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0" y="44152"/>
              <a:ext cx="228600" cy="21590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56" name="Google Shape;1256;p112"/>
          <p:cNvGrpSpPr/>
          <p:nvPr/>
        </p:nvGrpSpPr>
        <p:grpSpPr>
          <a:xfrm>
            <a:off x="1557467" y="1886311"/>
            <a:ext cx="1382640" cy="1979965"/>
            <a:chOff x="460281" y="892939"/>
            <a:chExt cx="1860735" cy="2664605"/>
          </a:xfrm>
        </p:grpSpPr>
        <p:grpSp>
          <p:nvGrpSpPr>
            <p:cNvPr id="1257" name="Google Shape;1257;p112"/>
            <p:cNvGrpSpPr/>
            <p:nvPr/>
          </p:nvGrpSpPr>
          <p:grpSpPr>
            <a:xfrm>
              <a:off x="941885" y="1878100"/>
              <a:ext cx="762000" cy="1679444"/>
              <a:chOff x="21135" y="-22687"/>
              <a:chExt cx="762000" cy="1679443"/>
            </a:xfrm>
          </p:grpSpPr>
          <p:sp>
            <p:nvSpPr>
              <p:cNvPr id="1258" name="Google Shape;1258;p112"/>
              <p:cNvSpPr/>
              <p:nvPr/>
            </p:nvSpPr>
            <p:spPr>
              <a:xfrm>
                <a:off x="21135" y="-22687"/>
                <a:ext cx="762000" cy="761268"/>
              </a:xfrm>
              <a:prstGeom prst="ellipse">
                <a:avLst/>
              </a:prstGeom>
              <a:noFill/>
              <a:ln cap="flat" cmpd="sng" w="12700">
                <a:solidFill>
                  <a:srgbClr val="000000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  <p:txBody>
              <a:bodyPr anchorCtr="0" anchor="ctr" bIns="67725" lIns="67725" spcFirstLastPara="1" rIns="67725" wrap="square" tIns="677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259" name="Google Shape;1259;p112"/>
              <p:cNvGrpSpPr/>
              <p:nvPr/>
            </p:nvGrpSpPr>
            <p:grpSpPr>
              <a:xfrm>
                <a:off x="266700" y="763525"/>
                <a:ext cx="203200" cy="893231"/>
                <a:chOff x="0" y="-1"/>
                <a:chExt cx="203200" cy="893230"/>
              </a:xfrm>
            </p:grpSpPr>
            <p:cxnSp>
              <p:nvCxnSpPr>
                <p:cNvPr id="1260" name="Google Shape;1260;p112"/>
                <p:cNvCxnSpPr/>
                <p:nvPr/>
              </p:nvCxnSpPr>
              <p:spPr>
                <a:xfrm flipH="1" rot="10800000">
                  <a:off x="114299" y="-1"/>
                  <a:ext cx="1" cy="893230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rgbClr val="000000"/>
                  </a:solidFill>
                  <a:prstDash val="solid"/>
                  <a:miter lim="400000"/>
                  <a:headEnd len="sm" w="sm" type="none"/>
                  <a:tailEnd len="med" w="med" type="triangle"/>
                </a:ln>
              </p:spPr>
            </p:cxnSp>
            <p:grpSp>
              <p:nvGrpSpPr>
                <p:cNvPr id="1261" name="Google Shape;1261;p112"/>
                <p:cNvGrpSpPr/>
                <p:nvPr/>
              </p:nvGrpSpPr>
              <p:grpSpPr>
                <a:xfrm>
                  <a:off x="0" y="340640"/>
                  <a:ext cx="203200" cy="381001"/>
                  <a:chOff x="0" y="0"/>
                  <a:chExt cx="203200" cy="381000"/>
                </a:xfrm>
              </p:grpSpPr>
              <p:sp>
                <p:nvSpPr>
                  <p:cNvPr id="1262" name="Google Shape;1262;p112"/>
                  <p:cNvSpPr/>
                  <p:nvPr/>
                </p:nvSpPr>
                <p:spPr>
                  <a:xfrm>
                    <a:off x="0" y="0"/>
                    <a:ext cx="203200" cy="381000"/>
                  </a:xfrm>
                  <a:prstGeom prst="rect">
                    <a:avLst/>
                  </a:prstGeom>
                  <a:solidFill>
                    <a:srgbClr val="FFFFFF"/>
                  </a:solidFill>
                  <a:ln cap="flat" cmpd="sng" w="12700">
                    <a:solidFill>
                      <a:srgbClr val="000000"/>
                    </a:solidFill>
                    <a:prstDash val="solid"/>
                    <a:miter lim="400000"/>
                    <a:headEnd len="sm" w="sm" type="none"/>
                    <a:tailEnd len="sm" w="sm" type="none"/>
                  </a:ln>
                </p:spPr>
                <p:txBody>
                  <a:bodyPr anchorCtr="0" anchor="ctr" bIns="67725" lIns="67725" spcFirstLastPara="1" rIns="67725" wrap="square" tIns="6772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32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pic>
                <p:nvPicPr>
                  <p:cNvPr descr="Image" id="1263" name="Google Shape;1263;p112"/>
                  <p:cNvPicPr preferRelativeResize="0"/>
                  <p:nvPr/>
                </p:nvPicPr>
                <p:blipFill rotWithShape="1">
                  <a:blip r:embed="rId9">
                    <a:alphaModFix/>
                  </a:blip>
                  <a:srcRect b="0" l="0" r="0" t="0"/>
                  <a:stretch/>
                </p:blipFill>
                <p:spPr>
                  <a:xfrm rot="-5400000">
                    <a:off x="-38100" y="136525"/>
                    <a:ext cx="304800" cy="127000"/>
                  </a:xfrm>
                  <a:custGeom>
                    <a:rect b="b" l="l" r="r" t="t"/>
                    <a:pathLst>
                      <a:path extrusionOk="0" h="21600" w="21600">
                        <a:moveTo>
                          <a:pt x="21600" y="21600"/>
                        </a:moveTo>
                        <a:lnTo>
                          <a:pt x="21600" y="0"/>
                        </a:lnTo>
                        <a:lnTo>
                          <a:pt x="0" y="0"/>
                        </a:lnTo>
                        <a:lnTo>
                          <a:pt x="0" y="21600"/>
                        </a:lnTo>
                        <a:lnTo>
                          <a:pt x="21600" y="21600"/>
                        </a:lnTo>
                        <a:close/>
                      </a:path>
                    </a:pathLst>
                  </a:custGeom>
                  <a:noFill/>
                  <a:ln>
                    <a:noFill/>
                  </a:ln>
                </p:spPr>
              </p:pic>
            </p:grpSp>
          </p:grpSp>
          <p:sp>
            <p:nvSpPr>
              <p:cNvPr id="1264" name="Google Shape;1264;p112"/>
              <p:cNvSpPr txBox="1"/>
              <p:nvPr/>
            </p:nvSpPr>
            <p:spPr>
              <a:xfrm>
                <a:off x="54866" y="46048"/>
                <a:ext cx="715991" cy="57076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67725" lIns="67725" spcFirstLastPara="1" rIns="67725" wrap="square" tIns="677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67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tom</a:t>
                </a:r>
                <a:endParaRPr/>
              </a:p>
            </p:txBody>
          </p:sp>
        </p:grpSp>
        <p:pic>
          <p:nvPicPr>
            <p:cNvPr descr="Image" id="1265" name="Google Shape;1265;p112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460281" y="892939"/>
              <a:ext cx="1860735" cy="38037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66" name="Google Shape;1266;p112"/>
          <p:cNvGrpSpPr/>
          <p:nvPr/>
        </p:nvGrpSpPr>
        <p:grpSpPr>
          <a:xfrm>
            <a:off x="2475582" y="3007671"/>
            <a:ext cx="1925281" cy="2882567"/>
            <a:chOff x="-318687" y="-535603"/>
            <a:chExt cx="3235937" cy="4844903"/>
          </a:xfrm>
        </p:grpSpPr>
        <p:pic>
          <p:nvPicPr>
            <p:cNvPr descr="Image" id="1267" name="Google Shape;1267;p112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2701348" y="3152447"/>
              <a:ext cx="215902" cy="152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68" name="Google Shape;1268;p112"/>
            <p:cNvSpPr/>
            <p:nvPr/>
          </p:nvSpPr>
          <p:spPr>
            <a:xfrm>
              <a:off x="-318687" y="-535603"/>
              <a:ext cx="3140357" cy="4844903"/>
            </a:xfrm>
            <a:custGeom>
              <a:rect b="b" l="l" r="r" t="t"/>
              <a:pathLst>
                <a:path extrusionOk="0" h="21162" w="21414">
                  <a:moveTo>
                    <a:pt x="0" y="42"/>
                  </a:moveTo>
                  <a:cubicBezTo>
                    <a:pt x="2459" y="-180"/>
                    <a:pt x="4913" y="478"/>
                    <a:pt x="6508" y="1787"/>
                  </a:cubicBezTo>
                  <a:cubicBezTo>
                    <a:pt x="7788" y="2837"/>
                    <a:pt x="8348" y="4150"/>
                    <a:pt x="8625" y="5493"/>
                  </a:cubicBezTo>
                  <a:cubicBezTo>
                    <a:pt x="9514" y="9795"/>
                    <a:pt x="7543" y="14406"/>
                    <a:pt x="10428" y="18313"/>
                  </a:cubicBezTo>
                  <a:cubicBezTo>
                    <a:pt x="11474" y="19729"/>
                    <a:pt x="13184" y="20933"/>
                    <a:pt x="15450" y="21132"/>
                  </a:cubicBezTo>
                  <a:cubicBezTo>
                    <a:pt x="18740" y="21420"/>
                    <a:pt x="21600" y="19575"/>
                    <a:pt x="21404" y="17290"/>
                  </a:cubicBezTo>
                </a:path>
              </a:pathLst>
            </a:custGeom>
            <a:noFill/>
            <a:ln cap="flat" cmpd="sng" w="12700">
              <a:solidFill>
                <a:srgbClr val="000000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67725" lIns="67725" spcFirstLastPara="1" rIns="67725" wrap="square" tIns="677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69" name="Google Shape;1269;p112"/>
          <p:cNvGrpSpPr/>
          <p:nvPr/>
        </p:nvGrpSpPr>
        <p:grpSpPr>
          <a:xfrm>
            <a:off x="3088115" y="3921362"/>
            <a:ext cx="2155947" cy="1240519"/>
            <a:chOff x="0" y="0"/>
            <a:chExt cx="3180156" cy="1695588"/>
          </a:xfrm>
        </p:grpSpPr>
        <p:sp>
          <p:nvSpPr>
            <p:cNvPr id="1270" name="Google Shape;1270;p112"/>
            <p:cNvSpPr/>
            <p:nvPr/>
          </p:nvSpPr>
          <p:spPr>
            <a:xfrm>
              <a:off x="537611" y="850901"/>
              <a:ext cx="2642545" cy="278804"/>
            </a:xfrm>
            <a:prstGeom prst="rect">
              <a:avLst/>
            </a:prstGeom>
            <a:solidFill>
              <a:srgbClr val="FFFFFF"/>
            </a:solidFill>
            <a:ln cap="flat" cmpd="sng" w="12700">
              <a:solidFill>
                <a:srgbClr val="000000"/>
              </a:solidFill>
              <a:prstDash val="solid"/>
              <a:miter lim="400000"/>
              <a:headEnd len="sm" w="sm" type="none"/>
              <a:tailEnd len="sm" w="sm" type="none"/>
            </a:ln>
            <a:effectLst>
              <a:outerShdw blurRad="38100" rotWithShape="0" dir="5400000" dist="25400">
                <a:srgbClr val="000000">
                  <a:alpha val="49803"/>
                </a:srgbClr>
              </a:outerShdw>
            </a:effectLst>
          </p:spPr>
          <p:txBody>
            <a:bodyPr anchorCtr="0" anchor="ctr" bIns="67725" lIns="67725" spcFirstLastPara="1" rIns="67725" wrap="square" tIns="677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1" name="Google Shape;1271;p112"/>
            <p:cNvSpPr/>
            <p:nvPr/>
          </p:nvSpPr>
          <p:spPr>
            <a:xfrm>
              <a:off x="1190277" y="0"/>
              <a:ext cx="1327846" cy="278805"/>
            </a:xfrm>
            <a:prstGeom prst="rect">
              <a:avLst/>
            </a:prstGeom>
            <a:solidFill>
              <a:srgbClr val="FFFFFF"/>
            </a:solidFill>
            <a:ln cap="flat" cmpd="sng" w="12700">
              <a:solidFill>
                <a:srgbClr val="000000"/>
              </a:solidFill>
              <a:prstDash val="solid"/>
              <a:miter lim="400000"/>
              <a:headEnd len="sm" w="sm" type="none"/>
              <a:tailEnd len="sm" w="sm" type="none"/>
            </a:ln>
            <a:effectLst>
              <a:outerShdw blurRad="38100" rotWithShape="0" dir="5400000" dist="25400">
                <a:srgbClr val="000000">
                  <a:alpha val="49803"/>
                </a:srgbClr>
              </a:outerShdw>
            </a:effectLst>
          </p:spPr>
          <p:txBody>
            <a:bodyPr anchorCtr="0" anchor="ctr" bIns="67725" lIns="67725" spcFirstLastPara="1" rIns="67725" wrap="square" tIns="677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272" name="Google Shape;1272;p112"/>
            <p:cNvCxnSpPr/>
            <p:nvPr/>
          </p:nvCxnSpPr>
          <p:spPr>
            <a:xfrm>
              <a:off x="0" y="984387"/>
              <a:ext cx="522215" cy="1"/>
            </a:xfrm>
            <a:prstGeom prst="straightConnector1">
              <a:avLst/>
            </a:prstGeom>
            <a:noFill/>
            <a:ln cap="flat" cmpd="sng" w="12700">
              <a:solidFill>
                <a:srgbClr val="000000"/>
              </a:solidFill>
              <a:prstDash val="solid"/>
              <a:miter lim="400000"/>
              <a:headEnd len="sm" w="sm" type="none"/>
              <a:tailEnd len="med" w="med" type="triangle"/>
            </a:ln>
          </p:spPr>
        </p:cxnSp>
        <p:cxnSp>
          <p:nvCxnSpPr>
            <p:cNvPr id="1273" name="Google Shape;1273;p112"/>
            <p:cNvCxnSpPr/>
            <p:nvPr/>
          </p:nvCxnSpPr>
          <p:spPr>
            <a:xfrm flipH="1" rot="10800000">
              <a:off x="1854200" y="1153726"/>
              <a:ext cx="1" cy="541862"/>
            </a:xfrm>
            <a:prstGeom prst="straightConnector1">
              <a:avLst/>
            </a:prstGeom>
            <a:noFill/>
            <a:ln cap="flat" cmpd="sng" w="12700">
              <a:solidFill>
                <a:srgbClr val="000000"/>
              </a:solidFill>
              <a:prstDash val="solid"/>
              <a:miter lim="400000"/>
              <a:headEnd len="sm" w="sm" type="none"/>
              <a:tailEnd len="med" w="med" type="triangle"/>
            </a:ln>
          </p:spPr>
        </p:cxnSp>
        <p:cxnSp>
          <p:nvCxnSpPr>
            <p:cNvPr id="1274" name="Google Shape;1274;p112"/>
            <p:cNvCxnSpPr/>
            <p:nvPr/>
          </p:nvCxnSpPr>
          <p:spPr>
            <a:xfrm flipH="1" rot="10800000">
              <a:off x="1854200" y="290126"/>
              <a:ext cx="1" cy="541862"/>
            </a:xfrm>
            <a:prstGeom prst="straightConnector1">
              <a:avLst/>
            </a:prstGeom>
            <a:noFill/>
            <a:ln cap="flat" cmpd="sng" w="12700">
              <a:solidFill>
                <a:srgbClr val="000000"/>
              </a:solidFill>
              <a:prstDash val="solid"/>
              <a:miter lim="400000"/>
              <a:headEnd len="sm" w="sm" type="none"/>
              <a:tailEnd len="med" w="med" type="triangle"/>
            </a:ln>
          </p:spPr>
        </p:cxnSp>
        <p:pic>
          <p:nvPicPr>
            <p:cNvPr descr="Image" id="1275" name="Google Shape;1275;p112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1764030" y="891257"/>
              <a:ext cx="228601" cy="2032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mage" id="1276" name="Google Shape;1276;p112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2219959" y="330200"/>
              <a:ext cx="635001" cy="12700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277" name="Google Shape;1277;p112"/>
            <p:cNvCxnSpPr/>
            <p:nvPr/>
          </p:nvCxnSpPr>
          <p:spPr>
            <a:xfrm flipH="1" rot="10800000">
              <a:off x="1249680" y="15330"/>
              <a:ext cx="1" cy="248145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78" name="Google Shape;1278;p112"/>
            <p:cNvCxnSpPr/>
            <p:nvPr/>
          </p:nvCxnSpPr>
          <p:spPr>
            <a:xfrm flipH="1" rot="10800000">
              <a:off x="1300480" y="15330"/>
              <a:ext cx="1" cy="248145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79" name="Google Shape;1279;p112"/>
            <p:cNvCxnSpPr/>
            <p:nvPr/>
          </p:nvCxnSpPr>
          <p:spPr>
            <a:xfrm flipH="1" rot="10800000">
              <a:off x="1351280" y="15330"/>
              <a:ext cx="1" cy="248145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80" name="Google Shape;1280;p112"/>
            <p:cNvCxnSpPr/>
            <p:nvPr/>
          </p:nvCxnSpPr>
          <p:spPr>
            <a:xfrm flipH="1" rot="10800000">
              <a:off x="1402080" y="15330"/>
              <a:ext cx="1" cy="248145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81" name="Google Shape;1281;p112"/>
            <p:cNvCxnSpPr/>
            <p:nvPr/>
          </p:nvCxnSpPr>
          <p:spPr>
            <a:xfrm flipH="1" rot="10800000">
              <a:off x="1452880" y="15330"/>
              <a:ext cx="1" cy="248145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82" name="Google Shape;1282;p112"/>
            <p:cNvCxnSpPr/>
            <p:nvPr/>
          </p:nvCxnSpPr>
          <p:spPr>
            <a:xfrm flipH="1" rot="10800000">
              <a:off x="1503680" y="15330"/>
              <a:ext cx="1" cy="248145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83" name="Google Shape;1283;p112"/>
            <p:cNvCxnSpPr/>
            <p:nvPr/>
          </p:nvCxnSpPr>
          <p:spPr>
            <a:xfrm flipH="1" rot="10800000">
              <a:off x="1554480" y="15330"/>
              <a:ext cx="1" cy="248145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84" name="Google Shape;1284;p112"/>
            <p:cNvCxnSpPr/>
            <p:nvPr/>
          </p:nvCxnSpPr>
          <p:spPr>
            <a:xfrm flipH="1" rot="10800000">
              <a:off x="1605280" y="15330"/>
              <a:ext cx="1" cy="248145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85" name="Google Shape;1285;p112"/>
            <p:cNvCxnSpPr/>
            <p:nvPr/>
          </p:nvCxnSpPr>
          <p:spPr>
            <a:xfrm flipH="1" rot="10800000">
              <a:off x="1656080" y="15330"/>
              <a:ext cx="1" cy="248145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86" name="Google Shape;1286;p112"/>
            <p:cNvCxnSpPr/>
            <p:nvPr/>
          </p:nvCxnSpPr>
          <p:spPr>
            <a:xfrm flipH="1" rot="10800000">
              <a:off x="1706880" y="15330"/>
              <a:ext cx="1" cy="248145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87" name="Google Shape;1287;p112"/>
            <p:cNvCxnSpPr/>
            <p:nvPr/>
          </p:nvCxnSpPr>
          <p:spPr>
            <a:xfrm flipH="1" rot="10800000">
              <a:off x="1757680" y="15330"/>
              <a:ext cx="1" cy="248145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88" name="Google Shape;1288;p112"/>
            <p:cNvCxnSpPr/>
            <p:nvPr/>
          </p:nvCxnSpPr>
          <p:spPr>
            <a:xfrm flipH="1" rot="10800000">
              <a:off x="1808480" y="15330"/>
              <a:ext cx="1" cy="248145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89" name="Google Shape;1289;p112"/>
            <p:cNvCxnSpPr/>
            <p:nvPr/>
          </p:nvCxnSpPr>
          <p:spPr>
            <a:xfrm flipH="1" rot="10800000">
              <a:off x="1859280" y="15330"/>
              <a:ext cx="1" cy="248145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90" name="Google Shape;1290;p112"/>
            <p:cNvCxnSpPr/>
            <p:nvPr/>
          </p:nvCxnSpPr>
          <p:spPr>
            <a:xfrm flipH="1" rot="10800000">
              <a:off x="1910080" y="15330"/>
              <a:ext cx="1" cy="248145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91" name="Google Shape;1291;p112"/>
            <p:cNvCxnSpPr/>
            <p:nvPr/>
          </p:nvCxnSpPr>
          <p:spPr>
            <a:xfrm flipH="1" rot="10800000">
              <a:off x="1960880" y="15330"/>
              <a:ext cx="1" cy="248145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92" name="Google Shape;1292;p112"/>
            <p:cNvCxnSpPr/>
            <p:nvPr/>
          </p:nvCxnSpPr>
          <p:spPr>
            <a:xfrm flipH="1" rot="10800000">
              <a:off x="2011680" y="15330"/>
              <a:ext cx="1" cy="248145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93" name="Google Shape;1293;p112"/>
            <p:cNvCxnSpPr/>
            <p:nvPr/>
          </p:nvCxnSpPr>
          <p:spPr>
            <a:xfrm flipH="1" rot="10800000">
              <a:off x="2062480" y="15330"/>
              <a:ext cx="1" cy="248145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94" name="Google Shape;1294;p112"/>
            <p:cNvCxnSpPr/>
            <p:nvPr/>
          </p:nvCxnSpPr>
          <p:spPr>
            <a:xfrm flipH="1" rot="10800000">
              <a:off x="2113280" y="15330"/>
              <a:ext cx="1" cy="248145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95" name="Google Shape;1295;p112"/>
            <p:cNvCxnSpPr/>
            <p:nvPr/>
          </p:nvCxnSpPr>
          <p:spPr>
            <a:xfrm flipH="1" rot="10800000">
              <a:off x="2164080" y="15330"/>
              <a:ext cx="1" cy="248145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96" name="Google Shape;1296;p112"/>
            <p:cNvCxnSpPr/>
            <p:nvPr/>
          </p:nvCxnSpPr>
          <p:spPr>
            <a:xfrm flipH="1" rot="10800000">
              <a:off x="2214880" y="15330"/>
              <a:ext cx="1" cy="248145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97" name="Google Shape;1297;p112"/>
            <p:cNvCxnSpPr/>
            <p:nvPr/>
          </p:nvCxnSpPr>
          <p:spPr>
            <a:xfrm flipH="1" rot="10800000">
              <a:off x="2265680" y="15330"/>
              <a:ext cx="1" cy="248145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98" name="Google Shape;1298;p112"/>
            <p:cNvCxnSpPr/>
            <p:nvPr/>
          </p:nvCxnSpPr>
          <p:spPr>
            <a:xfrm flipH="1" rot="10800000">
              <a:off x="2316480" y="15330"/>
              <a:ext cx="1" cy="248145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99" name="Google Shape;1299;p112"/>
            <p:cNvCxnSpPr/>
            <p:nvPr/>
          </p:nvCxnSpPr>
          <p:spPr>
            <a:xfrm flipH="1" rot="10800000">
              <a:off x="2367280" y="15330"/>
              <a:ext cx="1" cy="248145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300" name="Google Shape;1300;p112"/>
            <p:cNvCxnSpPr/>
            <p:nvPr/>
          </p:nvCxnSpPr>
          <p:spPr>
            <a:xfrm flipH="1" rot="10800000">
              <a:off x="2418080" y="15330"/>
              <a:ext cx="1" cy="248145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301" name="Google Shape;1301;p112"/>
            <p:cNvCxnSpPr/>
            <p:nvPr/>
          </p:nvCxnSpPr>
          <p:spPr>
            <a:xfrm flipH="1" rot="10800000">
              <a:off x="2468880" y="15330"/>
              <a:ext cx="1" cy="248145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</p:grpSp>
      <p:grpSp>
        <p:nvGrpSpPr>
          <p:cNvPr id="1302" name="Google Shape;1302;p112"/>
          <p:cNvGrpSpPr/>
          <p:nvPr/>
        </p:nvGrpSpPr>
        <p:grpSpPr>
          <a:xfrm>
            <a:off x="3289096" y="1894658"/>
            <a:ext cx="2223533" cy="2010742"/>
            <a:chOff x="494427" y="854900"/>
            <a:chExt cx="2988659" cy="2702644"/>
          </a:xfrm>
        </p:grpSpPr>
        <p:grpSp>
          <p:nvGrpSpPr>
            <p:cNvPr id="1303" name="Google Shape;1303;p112"/>
            <p:cNvGrpSpPr/>
            <p:nvPr/>
          </p:nvGrpSpPr>
          <p:grpSpPr>
            <a:xfrm>
              <a:off x="1521001" y="1900787"/>
              <a:ext cx="790399" cy="1656757"/>
              <a:chOff x="-28399" y="0"/>
              <a:chExt cx="790399" cy="1656756"/>
            </a:xfrm>
          </p:grpSpPr>
          <p:sp>
            <p:nvSpPr>
              <p:cNvPr id="1304" name="Google Shape;1304;p112"/>
              <p:cNvSpPr/>
              <p:nvPr/>
            </p:nvSpPr>
            <p:spPr>
              <a:xfrm>
                <a:off x="0" y="0"/>
                <a:ext cx="762000" cy="761268"/>
              </a:xfrm>
              <a:prstGeom prst="ellipse">
                <a:avLst/>
              </a:prstGeom>
              <a:noFill/>
              <a:ln cap="flat" cmpd="sng" w="12700">
                <a:solidFill>
                  <a:srgbClr val="000000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  <p:txBody>
              <a:bodyPr anchorCtr="0" anchor="ctr" bIns="67725" lIns="67725" spcFirstLastPara="1" rIns="67725" wrap="square" tIns="677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305" name="Google Shape;1305;p112"/>
              <p:cNvGrpSpPr/>
              <p:nvPr/>
            </p:nvGrpSpPr>
            <p:grpSpPr>
              <a:xfrm>
                <a:off x="266700" y="763525"/>
                <a:ext cx="203200" cy="893231"/>
                <a:chOff x="0" y="-1"/>
                <a:chExt cx="203200" cy="893230"/>
              </a:xfrm>
            </p:grpSpPr>
            <p:cxnSp>
              <p:nvCxnSpPr>
                <p:cNvPr id="1306" name="Google Shape;1306;p112"/>
                <p:cNvCxnSpPr/>
                <p:nvPr/>
              </p:nvCxnSpPr>
              <p:spPr>
                <a:xfrm flipH="1" rot="10800000">
                  <a:off x="114299" y="-1"/>
                  <a:ext cx="1" cy="893230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rgbClr val="000000"/>
                  </a:solidFill>
                  <a:prstDash val="solid"/>
                  <a:miter lim="400000"/>
                  <a:headEnd len="sm" w="sm" type="none"/>
                  <a:tailEnd len="med" w="med" type="triangle"/>
                </a:ln>
              </p:spPr>
            </p:cxnSp>
            <p:grpSp>
              <p:nvGrpSpPr>
                <p:cNvPr id="1307" name="Google Shape;1307;p112"/>
                <p:cNvGrpSpPr/>
                <p:nvPr/>
              </p:nvGrpSpPr>
              <p:grpSpPr>
                <a:xfrm>
                  <a:off x="0" y="340640"/>
                  <a:ext cx="203200" cy="381001"/>
                  <a:chOff x="0" y="0"/>
                  <a:chExt cx="203200" cy="381000"/>
                </a:xfrm>
              </p:grpSpPr>
              <p:sp>
                <p:nvSpPr>
                  <p:cNvPr id="1308" name="Google Shape;1308;p112"/>
                  <p:cNvSpPr/>
                  <p:nvPr/>
                </p:nvSpPr>
                <p:spPr>
                  <a:xfrm>
                    <a:off x="0" y="0"/>
                    <a:ext cx="203200" cy="381000"/>
                  </a:xfrm>
                  <a:prstGeom prst="rect">
                    <a:avLst/>
                  </a:prstGeom>
                  <a:solidFill>
                    <a:srgbClr val="FFFFFF"/>
                  </a:solidFill>
                  <a:ln cap="flat" cmpd="sng" w="12700">
                    <a:solidFill>
                      <a:srgbClr val="000000"/>
                    </a:solidFill>
                    <a:prstDash val="solid"/>
                    <a:miter lim="400000"/>
                    <a:headEnd len="sm" w="sm" type="none"/>
                    <a:tailEnd len="sm" w="sm" type="none"/>
                  </a:ln>
                </p:spPr>
                <p:txBody>
                  <a:bodyPr anchorCtr="0" anchor="ctr" bIns="67725" lIns="67725" spcFirstLastPara="1" rIns="67725" wrap="square" tIns="6772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32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pic>
                <p:nvPicPr>
                  <p:cNvPr descr="Image" id="1309" name="Google Shape;1309;p112"/>
                  <p:cNvPicPr preferRelativeResize="0"/>
                  <p:nvPr/>
                </p:nvPicPr>
                <p:blipFill rotWithShape="1">
                  <a:blip r:embed="rId9">
                    <a:alphaModFix/>
                  </a:blip>
                  <a:srcRect b="0" l="0" r="0" t="0"/>
                  <a:stretch/>
                </p:blipFill>
                <p:spPr>
                  <a:xfrm rot="-5400000">
                    <a:off x="-38100" y="136525"/>
                    <a:ext cx="304800" cy="127000"/>
                  </a:xfrm>
                  <a:custGeom>
                    <a:rect b="b" l="l" r="r" t="t"/>
                    <a:pathLst>
                      <a:path extrusionOk="0" h="21600" w="21600">
                        <a:moveTo>
                          <a:pt x="21600" y="21600"/>
                        </a:moveTo>
                        <a:lnTo>
                          <a:pt x="21600" y="0"/>
                        </a:lnTo>
                        <a:lnTo>
                          <a:pt x="0" y="0"/>
                        </a:lnTo>
                        <a:lnTo>
                          <a:pt x="0" y="21600"/>
                        </a:lnTo>
                        <a:lnTo>
                          <a:pt x="21600" y="21600"/>
                        </a:lnTo>
                        <a:close/>
                      </a:path>
                    </a:pathLst>
                  </a:custGeom>
                  <a:noFill/>
                  <a:ln>
                    <a:noFill/>
                  </a:ln>
                </p:spPr>
              </p:pic>
            </p:grpSp>
          </p:grpSp>
          <p:sp>
            <p:nvSpPr>
              <p:cNvPr id="1310" name="Google Shape;1310;p112"/>
              <p:cNvSpPr txBox="1"/>
              <p:nvPr/>
            </p:nvSpPr>
            <p:spPr>
              <a:xfrm>
                <a:off x="-28399" y="83743"/>
                <a:ext cx="750949" cy="5700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67725" lIns="67725" spcFirstLastPara="1" rIns="67725" wrap="square" tIns="677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67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likes</a:t>
                </a:r>
                <a:endParaRPr/>
              </a:p>
            </p:txBody>
          </p:sp>
        </p:grpSp>
        <p:pic>
          <p:nvPicPr>
            <p:cNvPr descr="Image" id="1311" name="Google Shape;1311;p112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494427" y="854900"/>
              <a:ext cx="2988659" cy="38664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12" name="Google Shape;1312;p112"/>
          <p:cNvSpPr/>
          <p:nvPr/>
        </p:nvSpPr>
        <p:spPr>
          <a:xfrm>
            <a:off x="6061346" y="5153550"/>
            <a:ext cx="896127" cy="188159"/>
          </a:xfrm>
          <a:prstGeom prst="rect">
            <a:avLst/>
          </a:prstGeom>
          <a:solidFill>
            <a:srgbClr val="FFFFFF"/>
          </a:solidFill>
          <a:ln cap="flat" cmpd="sng" w="12700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38100" rotWithShape="0" dir="5400000" dist="25400">
              <a:srgbClr val="000000">
                <a:alpha val="49803"/>
              </a:srgbClr>
            </a:outerShdw>
          </a:effectLst>
        </p:spPr>
        <p:txBody>
          <a:bodyPr anchorCtr="0" anchor="ctr" bIns="67725" lIns="67725" spcFirstLastPara="1" rIns="67725" wrap="square" tIns="677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3" name="Google Shape;1313;p112"/>
          <p:cNvSpPr/>
          <p:nvPr/>
        </p:nvSpPr>
        <p:spPr>
          <a:xfrm>
            <a:off x="4643741" y="3013634"/>
            <a:ext cx="1868415" cy="2882567"/>
          </a:xfrm>
          <a:custGeom>
            <a:rect b="b" l="l" r="r" t="t"/>
            <a:pathLst>
              <a:path extrusionOk="0" h="21162" w="21414">
                <a:moveTo>
                  <a:pt x="0" y="42"/>
                </a:moveTo>
                <a:cubicBezTo>
                  <a:pt x="2459" y="-180"/>
                  <a:pt x="4913" y="478"/>
                  <a:pt x="6508" y="1787"/>
                </a:cubicBezTo>
                <a:cubicBezTo>
                  <a:pt x="7788" y="2837"/>
                  <a:pt x="8348" y="4150"/>
                  <a:pt x="8625" y="5493"/>
                </a:cubicBezTo>
                <a:cubicBezTo>
                  <a:pt x="9514" y="9795"/>
                  <a:pt x="7543" y="14406"/>
                  <a:pt x="10428" y="18313"/>
                </a:cubicBezTo>
                <a:cubicBezTo>
                  <a:pt x="11474" y="19729"/>
                  <a:pt x="13184" y="20933"/>
                  <a:pt x="15450" y="21132"/>
                </a:cubicBezTo>
                <a:cubicBezTo>
                  <a:pt x="18740" y="21420"/>
                  <a:pt x="21600" y="19575"/>
                  <a:pt x="21404" y="17290"/>
                </a:cubicBezTo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67725" lIns="67725" spcFirstLastPara="1" rIns="67725" wrap="square" tIns="677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14" name="Google Shape;1314;p112"/>
          <p:cNvGrpSpPr/>
          <p:nvPr/>
        </p:nvGrpSpPr>
        <p:grpSpPr>
          <a:xfrm>
            <a:off x="5256273" y="3927325"/>
            <a:ext cx="2155947" cy="1240519"/>
            <a:chOff x="0" y="0"/>
            <a:chExt cx="3180156" cy="1695588"/>
          </a:xfrm>
        </p:grpSpPr>
        <p:sp>
          <p:nvSpPr>
            <p:cNvPr id="1315" name="Google Shape;1315;p112"/>
            <p:cNvSpPr/>
            <p:nvPr/>
          </p:nvSpPr>
          <p:spPr>
            <a:xfrm>
              <a:off x="537611" y="850901"/>
              <a:ext cx="2642545" cy="278804"/>
            </a:xfrm>
            <a:prstGeom prst="rect">
              <a:avLst/>
            </a:prstGeom>
            <a:solidFill>
              <a:srgbClr val="FFFFFF"/>
            </a:solidFill>
            <a:ln cap="flat" cmpd="sng" w="12700">
              <a:solidFill>
                <a:srgbClr val="000000"/>
              </a:solidFill>
              <a:prstDash val="solid"/>
              <a:miter lim="400000"/>
              <a:headEnd len="sm" w="sm" type="none"/>
              <a:tailEnd len="sm" w="sm" type="none"/>
            </a:ln>
            <a:effectLst>
              <a:outerShdw blurRad="38100" rotWithShape="0" dir="5400000" dist="25400">
                <a:srgbClr val="000000">
                  <a:alpha val="49803"/>
                </a:srgbClr>
              </a:outerShdw>
            </a:effectLst>
          </p:spPr>
          <p:txBody>
            <a:bodyPr anchorCtr="0" anchor="ctr" bIns="67725" lIns="67725" spcFirstLastPara="1" rIns="67725" wrap="square" tIns="677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6" name="Google Shape;1316;p112"/>
            <p:cNvSpPr/>
            <p:nvPr/>
          </p:nvSpPr>
          <p:spPr>
            <a:xfrm>
              <a:off x="1190277" y="0"/>
              <a:ext cx="1327846" cy="278805"/>
            </a:xfrm>
            <a:prstGeom prst="rect">
              <a:avLst/>
            </a:prstGeom>
            <a:solidFill>
              <a:srgbClr val="FFFFFF"/>
            </a:solidFill>
            <a:ln cap="flat" cmpd="sng" w="12700">
              <a:solidFill>
                <a:srgbClr val="000000"/>
              </a:solidFill>
              <a:prstDash val="solid"/>
              <a:miter lim="400000"/>
              <a:headEnd len="sm" w="sm" type="none"/>
              <a:tailEnd len="sm" w="sm" type="none"/>
            </a:ln>
            <a:effectLst>
              <a:outerShdw blurRad="38100" rotWithShape="0" dir="5400000" dist="25400">
                <a:srgbClr val="000000">
                  <a:alpha val="49803"/>
                </a:srgbClr>
              </a:outerShdw>
            </a:effectLst>
          </p:spPr>
          <p:txBody>
            <a:bodyPr anchorCtr="0" anchor="ctr" bIns="67725" lIns="67725" spcFirstLastPara="1" rIns="67725" wrap="square" tIns="677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317" name="Google Shape;1317;p112"/>
            <p:cNvCxnSpPr/>
            <p:nvPr/>
          </p:nvCxnSpPr>
          <p:spPr>
            <a:xfrm>
              <a:off x="0" y="984387"/>
              <a:ext cx="522215" cy="1"/>
            </a:xfrm>
            <a:prstGeom prst="straightConnector1">
              <a:avLst/>
            </a:prstGeom>
            <a:noFill/>
            <a:ln cap="flat" cmpd="sng" w="12700">
              <a:solidFill>
                <a:srgbClr val="000000"/>
              </a:solidFill>
              <a:prstDash val="solid"/>
              <a:miter lim="400000"/>
              <a:headEnd len="sm" w="sm" type="none"/>
              <a:tailEnd len="med" w="med" type="triangle"/>
            </a:ln>
          </p:spPr>
        </p:cxnSp>
        <p:cxnSp>
          <p:nvCxnSpPr>
            <p:cNvPr id="1318" name="Google Shape;1318;p112"/>
            <p:cNvCxnSpPr/>
            <p:nvPr/>
          </p:nvCxnSpPr>
          <p:spPr>
            <a:xfrm flipH="1" rot="10800000">
              <a:off x="1854200" y="1153726"/>
              <a:ext cx="1" cy="541862"/>
            </a:xfrm>
            <a:prstGeom prst="straightConnector1">
              <a:avLst/>
            </a:prstGeom>
            <a:noFill/>
            <a:ln cap="flat" cmpd="sng" w="12700">
              <a:solidFill>
                <a:srgbClr val="000000"/>
              </a:solidFill>
              <a:prstDash val="solid"/>
              <a:miter lim="400000"/>
              <a:headEnd len="sm" w="sm" type="none"/>
              <a:tailEnd len="med" w="med" type="triangle"/>
            </a:ln>
          </p:spPr>
        </p:cxnSp>
        <p:cxnSp>
          <p:nvCxnSpPr>
            <p:cNvPr id="1319" name="Google Shape;1319;p112"/>
            <p:cNvCxnSpPr/>
            <p:nvPr/>
          </p:nvCxnSpPr>
          <p:spPr>
            <a:xfrm flipH="1" rot="10800000">
              <a:off x="1854200" y="290126"/>
              <a:ext cx="1" cy="541862"/>
            </a:xfrm>
            <a:prstGeom prst="straightConnector1">
              <a:avLst/>
            </a:prstGeom>
            <a:noFill/>
            <a:ln cap="flat" cmpd="sng" w="12700">
              <a:solidFill>
                <a:srgbClr val="000000"/>
              </a:solidFill>
              <a:prstDash val="solid"/>
              <a:miter lim="400000"/>
              <a:headEnd len="sm" w="sm" type="none"/>
              <a:tailEnd len="med" w="med" type="triangle"/>
            </a:ln>
          </p:spPr>
        </p:cxnSp>
        <p:pic>
          <p:nvPicPr>
            <p:cNvPr descr="Image" id="1320" name="Google Shape;1320;p112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2219959" y="330200"/>
              <a:ext cx="635001" cy="12700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321" name="Google Shape;1321;p112"/>
            <p:cNvCxnSpPr/>
            <p:nvPr/>
          </p:nvCxnSpPr>
          <p:spPr>
            <a:xfrm flipH="1" rot="10800000">
              <a:off x="1249680" y="15330"/>
              <a:ext cx="1" cy="248145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322" name="Google Shape;1322;p112"/>
            <p:cNvCxnSpPr/>
            <p:nvPr/>
          </p:nvCxnSpPr>
          <p:spPr>
            <a:xfrm flipH="1" rot="10800000">
              <a:off x="1300480" y="15330"/>
              <a:ext cx="1" cy="248145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323" name="Google Shape;1323;p112"/>
            <p:cNvCxnSpPr/>
            <p:nvPr/>
          </p:nvCxnSpPr>
          <p:spPr>
            <a:xfrm flipH="1" rot="10800000">
              <a:off x="1351280" y="15330"/>
              <a:ext cx="1" cy="248145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324" name="Google Shape;1324;p112"/>
            <p:cNvCxnSpPr/>
            <p:nvPr/>
          </p:nvCxnSpPr>
          <p:spPr>
            <a:xfrm flipH="1" rot="10800000">
              <a:off x="1402080" y="15330"/>
              <a:ext cx="1" cy="248145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325" name="Google Shape;1325;p112"/>
            <p:cNvCxnSpPr/>
            <p:nvPr/>
          </p:nvCxnSpPr>
          <p:spPr>
            <a:xfrm flipH="1" rot="10800000">
              <a:off x="1452880" y="15330"/>
              <a:ext cx="1" cy="248145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326" name="Google Shape;1326;p112"/>
            <p:cNvCxnSpPr/>
            <p:nvPr/>
          </p:nvCxnSpPr>
          <p:spPr>
            <a:xfrm flipH="1" rot="10800000">
              <a:off x="1503680" y="15330"/>
              <a:ext cx="1" cy="248145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327" name="Google Shape;1327;p112"/>
            <p:cNvCxnSpPr/>
            <p:nvPr/>
          </p:nvCxnSpPr>
          <p:spPr>
            <a:xfrm flipH="1" rot="10800000">
              <a:off x="1554480" y="15330"/>
              <a:ext cx="1" cy="248145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328" name="Google Shape;1328;p112"/>
            <p:cNvCxnSpPr/>
            <p:nvPr/>
          </p:nvCxnSpPr>
          <p:spPr>
            <a:xfrm flipH="1" rot="10800000">
              <a:off x="1605280" y="15330"/>
              <a:ext cx="1" cy="248145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329" name="Google Shape;1329;p112"/>
            <p:cNvCxnSpPr/>
            <p:nvPr/>
          </p:nvCxnSpPr>
          <p:spPr>
            <a:xfrm flipH="1" rot="10800000">
              <a:off x="1656080" y="15330"/>
              <a:ext cx="1" cy="248145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330" name="Google Shape;1330;p112"/>
            <p:cNvCxnSpPr/>
            <p:nvPr/>
          </p:nvCxnSpPr>
          <p:spPr>
            <a:xfrm flipH="1" rot="10800000">
              <a:off x="1706880" y="15330"/>
              <a:ext cx="1" cy="248145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331" name="Google Shape;1331;p112"/>
            <p:cNvCxnSpPr/>
            <p:nvPr/>
          </p:nvCxnSpPr>
          <p:spPr>
            <a:xfrm flipH="1" rot="10800000">
              <a:off x="1757680" y="15330"/>
              <a:ext cx="1" cy="248145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332" name="Google Shape;1332;p112"/>
            <p:cNvCxnSpPr/>
            <p:nvPr/>
          </p:nvCxnSpPr>
          <p:spPr>
            <a:xfrm flipH="1" rot="10800000">
              <a:off x="1808480" y="15330"/>
              <a:ext cx="1" cy="248145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333" name="Google Shape;1333;p112"/>
            <p:cNvCxnSpPr/>
            <p:nvPr/>
          </p:nvCxnSpPr>
          <p:spPr>
            <a:xfrm flipH="1" rot="10800000">
              <a:off x="1859280" y="15330"/>
              <a:ext cx="1" cy="248145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334" name="Google Shape;1334;p112"/>
            <p:cNvCxnSpPr/>
            <p:nvPr/>
          </p:nvCxnSpPr>
          <p:spPr>
            <a:xfrm flipH="1" rot="10800000">
              <a:off x="1910080" y="15330"/>
              <a:ext cx="1" cy="248145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335" name="Google Shape;1335;p112"/>
            <p:cNvCxnSpPr/>
            <p:nvPr/>
          </p:nvCxnSpPr>
          <p:spPr>
            <a:xfrm flipH="1" rot="10800000">
              <a:off x="1960880" y="15330"/>
              <a:ext cx="1" cy="248145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336" name="Google Shape;1336;p112"/>
            <p:cNvCxnSpPr/>
            <p:nvPr/>
          </p:nvCxnSpPr>
          <p:spPr>
            <a:xfrm flipH="1" rot="10800000">
              <a:off x="2011680" y="15330"/>
              <a:ext cx="1" cy="248145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337" name="Google Shape;1337;p112"/>
            <p:cNvCxnSpPr/>
            <p:nvPr/>
          </p:nvCxnSpPr>
          <p:spPr>
            <a:xfrm flipH="1" rot="10800000">
              <a:off x="2062480" y="15330"/>
              <a:ext cx="1" cy="248145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338" name="Google Shape;1338;p112"/>
            <p:cNvCxnSpPr/>
            <p:nvPr/>
          </p:nvCxnSpPr>
          <p:spPr>
            <a:xfrm flipH="1" rot="10800000">
              <a:off x="2113280" y="15330"/>
              <a:ext cx="1" cy="248145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339" name="Google Shape;1339;p112"/>
            <p:cNvCxnSpPr/>
            <p:nvPr/>
          </p:nvCxnSpPr>
          <p:spPr>
            <a:xfrm flipH="1" rot="10800000">
              <a:off x="2164080" y="15330"/>
              <a:ext cx="1" cy="248145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340" name="Google Shape;1340;p112"/>
            <p:cNvCxnSpPr/>
            <p:nvPr/>
          </p:nvCxnSpPr>
          <p:spPr>
            <a:xfrm flipH="1" rot="10800000">
              <a:off x="2214880" y="15330"/>
              <a:ext cx="1" cy="248145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341" name="Google Shape;1341;p112"/>
            <p:cNvCxnSpPr/>
            <p:nvPr/>
          </p:nvCxnSpPr>
          <p:spPr>
            <a:xfrm flipH="1" rot="10800000">
              <a:off x="2265680" y="15330"/>
              <a:ext cx="1" cy="248145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342" name="Google Shape;1342;p112"/>
            <p:cNvCxnSpPr/>
            <p:nvPr/>
          </p:nvCxnSpPr>
          <p:spPr>
            <a:xfrm flipH="1" rot="10800000">
              <a:off x="2316480" y="15330"/>
              <a:ext cx="1" cy="248145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343" name="Google Shape;1343;p112"/>
            <p:cNvCxnSpPr/>
            <p:nvPr/>
          </p:nvCxnSpPr>
          <p:spPr>
            <a:xfrm flipH="1" rot="10800000">
              <a:off x="2367280" y="15330"/>
              <a:ext cx="1" cy="248145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344" name="Google Shape;1344;p112"/>
            <p:cNvCxnSpPr/>
            <p:nvPr/>
          </p:nvCxnSpPr>
          <p:spPr>
            <a:xfrm flipH="1" rot="10800000">
              <a:off x="2418080" y="15330"/>
              <a:ext cx="1" cy="248145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345" name="Google Shape;1345;p112"/>
            <p:cNvCxnSpPr/>
            <p:nvPr/>
          </p:nvCxnSpPr>
          <p:spPr>
            <a:xfrm flipH="1" rot="10800000">
              <a:off x="2468880" y="15330"/>
              <a:ext cx="1" cy="248145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</p:grpSp>
      <p:sp>
        <p:nvSpPr>
          <p:cNvPr id="1346" name="Google Shape;1346;p112"/>
          <p:cNvSpPr/>
          <p:nvPr/>
        </p:nvSpPr>
        <p:spPr>
          <a:xfrm>
            <a:off x="8222258" y="5165679"/>
            <a:ext cx="896127" cy="188159"/>
          </a:xfrm>
          <a:prstGeom prst="rect">
            <a:avLst/>
          </a:prstGeom>
          <a:solidFill>
            <a:srgbClr val="FFFFFF"/>
          </a:solidFill>
          <a:ln cap="flat" cmpd="sng" w="12700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38100" rotWithShape="0" dir="5400000" dist="25400">
              <a:srgbClr val="000000">
                <a:alpha val="49803"/>
              </a:srgbClr>
            </a:outerShdw>
          </a:effectLst>
        </p:spPr>
        <p:txBody>
          <a:bodyPr anchorCtr="0" anchor="ctr" bIns="67725" lIns="67725" spcFirstLastPara="1" rIns="67725" wrap="square" tIns="677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7" name="Google Shape;1347;p112"/>
          <p:cNvSpPr/>
          <p:nvPr/>
        </p:nvSpPr>
        <p:spPr>
          <a:xfrm>
            <a:off x="6804653" y="3025763"/>
            <a:ext cx="1868415" cy="2882567"/>
          </a:xfrm>
          <a:custGeom>
            <a:rect b="b" l="l" r="r" t="t"/>
            <a:pathLst>
              <a:path extrusionOk="0" h="21162" w="21414">
                <a:moveTo>
                  <a:pt x="0" y="42"/>
                </a:moveTo>
                <a:cubicBezTo>
                  <a:pt x="2459" y="-180"/>
                  <a:pt x="4913" y="478"/>
                  <a:pt x="6508" y="1787"/>
                </a:cubicBezTo>
                <a:cubicBezTo>
                  <a:pt x="7788" y="2837"/>
                  <a:pt x="8348" y="4150"/>
                  <a:pt x="8625" y="5493"/>
                </a:cubicBezTo>
                <a:cubicBezTo>
                  <a:pt x="9514" y="9795"/>
                  <a:pt x="7543" y="14406"/>
                  <a:pt x="10428" y="18313"/>
                </a:cubicBezTo>
                <a:cubicBezTo>
                  <a:pt x="11474" y="19729"/>
                  <a:pt x="13184" y="20933"/>
                  <a:pt x="15450" y="21132"/>
                </a:cubicBezTo>
                <a:cubicBezTo>
                  <a:pt x="18740" y="21420"/>
                  <a:pt x="21600" y="19575"/>
                  <a:pt x="21404" y="17290"/>
                </a:cubicBezTo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67725" lIns="67725" spcFirstLastPara="1" rIns="67725" wrap="square" tIns="677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48" name="Google Shape;1348;p112"/>
          <p:cNvGrpSpPr/>
          <p:nvPr/>
        </p:nvGrpSpPr>
        <p:grpSpPr>
          <a:xfrm>
            <a:off x="7417185" y="3939454"/>
            <a:ext cx="2155947" cy="1240519"/>
            <a:chOff x="0" y="0"/>
            <a:chExt cx="3180156" cy="1695588"/>
          </a:xfrm>
        </p:grpSpPr>
        <p:sp>
          <p:nvSpPr>
            <p:cNvPr id="1349" name="Google Shape;1349;p112"/>
            <p:cNvSpPr/>
            <p:nvPr/>
          </p:nvSpPr>
          <p:spPr>
            <a:xfrm>
              <a:off x="537611" y="850901"/>
              <a:ext cx="2642545" cy="278804"/>
            </a:xfrm>
            <a:prstGeom prst="rect">
              <a:avLst/>
            </a:prstGeom>
            <a:solidFill>
              <a:srgbClr val="FFFFFF"/>
            </a:solidFill>
            <a:ln cap="flat" cmpd="sng" w="12700">
              <a:solidFill>
                <a:srgbClr val="000000"/>
              </a:solidFill>
              <a:prstDash val="solid"/>
              <a:miter lim="400000"/>
              <a:headEnd len="sm" w="sm" type="none"/>
              <a:tailEnd len="sm" w="sm" type="none"/>
            </a:ln>
            <a:effectLst>
              <a:outerShdw blurRad="38100" rotWithShape="0" dir="5400000" dist="25400">
                <a:srgbClr val="000000">
                  <a:alpha val="49803"/>
                </a:srgbClr>
              </a:outerShdw>
            </a:effectLst>
          </p:spPr>
          <p:txBody>
            <a:bodyPr anchorCtr="0" anchor="ctr" bIns="67725" lIns="67725" spcFirstLastPara="1" rIns="67725" wrap="square" tIns="677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0" name="Google Shape;1350;p112"/>
            <p:cNvSpPr/>
            <p:nvPr/>
          </p:nvSpPr>
          <p:spPr>
            <a:xfrm>
              <a:off x="1190277" y="0"/>
              <a:ext cx="1327846" cy="278805"/>
            </a:xfrm>
            <a:prstGeom prst="rect">
              <a:avLst/>
            </a:prstGeom>
            <a:solidFill>
              <a:srgbClr val="FFFFFF"/>
            </a:solidFill>
            <a:ln cap="flat" cmpd="sng" w="12700">
              <a:solidFill>
                <a:srgbClr val="000000"/>
              </a:solidFill>
              <a:prstDash val="solid"/>
              <a:miter lim="400000"/>
              <a:headEnd len="sm" w="sm" type="none"/>
              <a:tailEnd len="sm" w="sm" type="none"/>
            </a:ln>
            <a:effectLst>
              <a:outerShdw blurRad="38100" rotWithShape="0" dir="5400000" dist="25400">
                <a:srgbClr val="000000">
                  <a:alpha val="49803"/>
                </a:srgbClr>
              </a:outerShdw>
            </a:effectLst>
          </p:spPr>
          <p:txBody>
            <a:bodyPr anchorCtr="0" anchor="ctr" bIns="67725" lIns="67725" spcFirstLastPara="1" rIns="67725" wrap="square" tIns="677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351" name="Google Shape;1351;p112"/>
            <p:cNvCxnSpPr/>
            <p:nvPr/>
          </p:nvCxnSpPr>
          <p:spPr>
            <a:xfrm>
              <a:off x="0" y="984387"/>
              <a:ext cx="522215" cy="1"/>
            </a:xfrm>
            <a:prstGeom prst="straightConnector1">
              <a:avLst/>
            </a:prstGeom>
            <a:noFill/>
            <a:ln cap="flat" cmpd="sng" w="12700">
              <a:solidFill>
                <a:srgbClr val="000000"/>
              </a:solidFill>
              <a:prstDash val="solid"/>
              <a:miter lim="400000"/>
              <a:headEnd len="sm" w="sm" type="none"/>
              <a:tailEnd len="med" w="med" type="triangle"/>
            </a:ln>
          </p:spPr>
        </p:cxnSp>
        <p:cxnSp>
          <p:nvCxnSpPr>
            <p:cNvPr id="1352" name="Google Shape;1352;p112"/>
            <p:cNvCxnSpPr/>
            <p:nvPr/>
          </p:nvCxnSpPr>
          <p:spPr>
            <a:xfrm flipH="1" rot="10800000">
              <a:off x="1854200" y="1153726"/>
              <a:ext cx="1" cy="541862"/>
            </a:xfrm>
            <a:prstGeom prst="straightConnector1">
              <a:avLst/>
            </a:prstGeom>
            <a:noFill/>
            <a:ln cap="flat" cmpd="sng" w="12700">
              <a:solidFill>
                <a:srgbClr val="000000"/>
              </a:solidFill>
              <a:prstDash val="solid"/>
              <a:miter lim="400000"/>
              <a:headEnd len="sm" w="sm" type="none"/>
              <a:tailEnd len="med" w="med" type="triangle"/>
            </a:ln>
          </p:spPr>
        </p:cxnSp>
        <p:cxnSp>
          <p:nvCxnSpPr>
            <p:cNvPr id="1353" name="Google Shape;1353;p112"/>
            <p:cNvCxnSpPr/>
            <p:nvPr/>
          </p:nvCxnSpPr>
          <p:spPr>
            <a:xfrm flipH="1" rot="10800000">
              <a:off x="1854200" y="290126"/>
              <a:ext cx="1" cy="541862"/>
            </a:xfrm>
            <a:prstGeom prst="straightConnector1">
              <a:avLst/>
            </a:prstGeom>
            <a:noFill/>
            <a:ln cap="flat" cmpd="sng" w="12700">
              <a:solidFill>
                <a:srgbClr val="000000"/>
              </a:solidFill>
              <a:prstDash val="solid"/>
              <a:miter lim="400000"/>
              <a:headEnd len="sm" w="sm" type="none"/>
              <a:tailEnd len="med" w="med" type="triangle"/>
            </a:ln>
          </p:spPr>
        </p:cxnSp>
        <p:pic>
          <p:nvPicPr>
            <p:cNvPr descr="Image" id="1354" name="Google Shape;1354;p112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2219959" y="330200"/>
              <a:ext cx="635001" cy="12700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355" name="Google Shape;1355;p112"/>
            <p:cNvCxnSpPr/>
            <p:nvPr/>
          </p:nvCxnSpPr>
          <p:spPr>
            <a:xfrm flipH="1" rot="10800000">
              <a:off x="1249680" y="15330"/>
              <a:ext cx="1" cy="248145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356" name="Google Shape;1356;p112"/>
            <p:cNvCxnSpPr/>
            <p:nvPr/>
          </p:nvCxnSpPr>
          <p:spPr>
            <a:xfrm flipH="1" rot="10800000">
              <a:off x="1300480" y="15330"/>
              <a:ext cx="1" cy="248145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357" name="Google Shape;1357;p112"/>
            <p:cNvCxnSpPr/>
            <p:nvPr/>
          </p:nvCxnSpPr>
          <p:spPr>
            <a:xfrm flipH="1" rot="10800000">
              <a:off x="1351280" y="15330"/>
              <a:ext cx="1" cy="248145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358" name="Google Shape;1358;p112"/>
            <p:cNvCxnSpPr/>
            <p:nvPr/>
          </p:nvCxnSpPr>
          <p:spPr>
            <a:xfrm flipH="1" rot="10800000">
              <a:off x="1402080" y="15330"/>
              <a:ext cx="1" cy="248145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359" name="Google Shape;1359;p112"/>
            <p:cNvCxnSpPr/>
            <p:nvPr/>
          </p:nvCxnSpPr>
          <p:spPr>
            <a:xfrm flipH="1" rot="10800000">
              <a:off x="1452880" y="15330"/>
              <a:ext cx="1" cy="248145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360" name="Google Shape;1360;p112"/>
            <p:cNvCxnSpPr/>
            <p:nvPr/>
          </p:nvCxnSpPr>
          <p:spPr>
            <a:xfrm flipH="1" rot="10800000">
              <a:off x="1503680" y="15330"/>
              <a:ext cx="1" cy="248145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361" name="Google Shape;1361;p112"/>
            <p:cNvCxnSpPr/>
            <p:nvPr/>
          </p:nvCxnSpPr>
          <p:spPr>
            <a:xfrm flipH="1" rot="10800000">
              <a:off x="1554480" y="15330"/>
              <a:ext cx="1" cy="248145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362" name="Google Shape;1362;p112"/>
            <p:cNvCxnSpPr/>
            <p:nvPr/>
          </p:nvCxnSpPr>
          <p:spPr>
            <a:xfrm flipH="1" rot="10800000">
              <a:off x="1605280" y="15330"/>
              <a:ext cx="1" cy="248145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363" name="Google Shape;1363;p112"/>
            <p:cNvCxnSpPr/>
            <p:nvPr/>
          </p:nvCxnSpPr>
          <p:spPr>
            <a:xfrm flipH="1" rot="10800000">
              <a:off x="1656080" y="15330"/>
              <a:ext cx="1" cy="248145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364" name="Google Shape;1364;p112"/>
            <p:cNvCxnSpPr/>
            <p:nvPr/>
          </p:nvCxnSpPr>
          <p:spPr>
            <a:xfrm flipH="1" rot="10800000">
              <a:off x="1706880" y="15330"/>
              <a:ext cx="1" cy="248145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365" name="Google Shape;1365;p112"/>
            <p:cNvCxnSpPr/>
            <p:nvPr/>
          </p:nvCxnSpPr>
          <p:spPr>
            <a:xfrm flipH="1" rot="10800000">
              <a:off x="1757680" y="15330"/>
              <a:ext cx="1" cy="248145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366" name="Google Shape;1366;p112"/>
            <p:cNvCxnSpPr/>
            <p:nvPr/>
          </p:nvCxnSpPr>
          <p:spPr>
            <a:xfrm flipH="1" rot="10800000">
              <a:off x="1808480" y="15330"/>
              <a:ext cx="1" cy="248145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367" name="Google Shape;1367;p112"/>
            <p:cNvCxnSpPr/>
            <p:nvPr/>
          </p:nvCxnSpPr>
          <p:spPr>
            <a:xfrm flipH="1" rot="10800000">
              <a:off x="1859280" y="15330"/>
              <a:ext cx="1" cy="248145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368" name="Google Shape;1368;p112"/>
            <p:cNvCxnSpPr/>
            <p:nvPr/>
          </p:nvCxnSpPr>
          <p:spPr>
            <a:xfrm flipH="1" rot="10800000">
              <a:off x="1910080" y="15330"/>
              <a:ext cx="1" cy="248145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369" name="Google Shape;1369;p112"/>
            <p:cNvCxnSpPr/>
            <p:nvPr/>
          </p:nvCxnSpPr>
          <p:spPr>
            <a:xfrm flipH="1" rot="10800000">
              <a:off x="1960880" y="15330"/>
              <a:ext cx="1" cy="248145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370" name="Google Shape;1370;p112"/>
            <p:cNvCxnSpPr/>
            <p:nvPr/>
          </p:nvCxnSpPr>
          <p:spPr>
            <a:xfrm flipH="1" rot="10800000">
              <a:off x="2011680" y="15330"/>
              <a:ext cx="1" cy="248145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371" name="Google Shape;1371;p112"/>
            <p:cNvCxnSpPr/>
            <p:nvPr/>
          </p:nvCxnSpPr>
          <p:spPr>
            <a:xfrm flipH="1" rot="10800000">
              <a:off x="2062480" y="15330"/>
              <a:ext cx="1" cy="248145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372" name="Google Shape;1372;p112"/>
            <p:cNvCxnSpPr/>
            <p:nvPr/>
          </p:nvCxnSpPr>
          <p:spPr>
            <a:xfrm flipH="1" rot="10800000">
              <a:off x="2113280" y="15330"/>
              <a:ext cx="1" cy="248145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373" name="Google Shape;1373;p112"/>
            <p:cNvCxnSpPr/>
            <p:nvPr/>
          </p:nvCxnSpPr>
          <p:spPr>
            <a:xfrm flipH="1" rot="10800000">
              <a:off x="2164080" y="15330"/>
              <a:ext cx="1" cy="248145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374" name="Google Shape;1374;p112"/>
            <p:cNvCxnSpPr/>
            <p:nvPr/>
          </p:nvCxnSpPr>
          <p:spPr>
            <a:xfrm flipH="1" rot="10800000">
              <a:off x="2214880" y="15330"/>
              <a:ext cx="1" cy="248145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375" name="Google Shape;1375;p112"/>
            <p:cNvCxnSpPr/>
            <p:nvPr/>
          </p:nvCxnSpPr>
          <p:spPr>
            <a:xfrm flipH="1" rot="10800000">
              <a:off x="2265680" y="15330"/>
              <a:ext cx="1" cy="248145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376" name="Google Shape;1376;p112"/>
            <p:cNvCxnSpPr/>
            <p:nvPr/>
          </p:nvCxnSpPr>
          <p:spPr>
            <a:xfrm flipH="1" rot="10800000">
              <a:off x="2316480" y="15330"/>
              <a:ext cx="1" cy="248145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377" name="Google Shape;1377;p112"/>
            <p:cNvCxnSpPr/>
            <p:nvPr/>
          </p:nvCxnSpPr>
          <p:spPr>
            <a:xfrm flipH="1" rot="10800000">
              <a:off x="2367280" y="15330"/>
              <a:ext cx="1" cy="248145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378" name="Google Shape;1378;p112"/>
            <p:cNvCxnSpPr/>
            <p:nvPr/>
          </p:nvCxnSpPr>
          <p:spPr>
            <a:xfrm flipH="1" rot="10800000">
              <a:off x="2418080" y="15330"/>
              <a:ext cx="1" cy="248145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379" name="Google Shape;1379;p112"/>
            <p:cNvCxnSpPr/>
            <p:nvPr/>
          </p:nvCxnSpPr>
          <p:spPr>
            <a:xfrm flipH="1" rot="10800000">
              <a:off x="2468880" y="15330"/>
              <a:ext cx="1" cy="248145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</p:grpSp>
      <p:grpSp>
        <p:nvGrpSpPr>
          <p:cNvPr id="1380" name="Google Shape;1380;p112"/>
          <p:cNvGrpSpPr/>
          <p:nvPr/>
        </p:nvGrpSpPr>
        <p:grpSpPr>
          <a:xfrm>
            <a:off x="6212564" y="2700321"/>
            <a:ext cx="588049" cy="1232612"/>
            <a:chOff x="-28399" y="0"/>
            <a:chExt cx="790399" cy="1656756"/>
          </a:xfrm>
        </p:grpSpPr>
        <p:sp>
          <p:nvSpPr>
            <p:cNvPr id="1381" name="Google Shape;1381;p112"/>
            <p:cNvSpPr/>
            <p:nvPr/>
          </p:nvSpPr>
          <p:spPr>
            <a:xfrm>
              <a:off x="0" y="0"/>
              <a:ext cx="762000" cy="761268"/>
            </a:xfrm>
            <a:prstGeom prst="ellipse">
              <a:avLst/>
            </a:prstGeom>
            <a:noFill/>
            <a:ln cap="flat" cmpd="sng" w="12700">
              <a:solidFill>
                <a:srgbClr val="000000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67725" lIns="67725" spcFirstLastPara="1" rIns="67725" wrap="square" tIns="677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382" name="Google Shape;1382;p112"/>
            <p:cNvGrpSpPr/>
            <p:nvPr/>
          </p:nvGrpSpPr>
          <p:grpSpPr>
            <a:xfrm>
              <a:off x="266700" y="763525"/>
              <a:ext cx="203200" cy="893231"/>
              <a:chOff x="0" y="-1"/>
              <a:chExt cx="203200" cy="893230"/>
            </a:xfrm>
          </p:grpSpPr>
          <p:cxnSp>
            <p:nvCxnSpPr>
              <p:cNvPr id="1383" name="Google Shape;1383;p112"/>
              <p:cNvCxnSpPr/>
              <p:nvPr/>
            </p:nvCxnSpPr>
            <p:spPr>
              <a:xfrm flipH="1" rot="10800000">
                <a:off x="114299" y="-1"/>
                <a:ext cx="1" cy="89323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000000"/>
                </a:solidFill>
                <a:prstDash val="solid"/>
                <a:miter lim="400000"/>
                <a:headEnd len="sm" w="sm" type="none"/>
                <a:tailEnd len="med" w="med" type="triangle"/>
              </a:ln>
            </p:spPr>
          </p:cxnSp>
          <p:grpSp>
            <p:nvGrpSpPr>
              <p:cNvPr id="1384" name="Google Shape;1384;p112"/>
              <p:cNvGrpSpPr/>
              <p:nvPr/>
            </p:nvGrpSpPr>
            <p:grpSpPr>
              <a:xfrm>
                <a:off x="0" y="340640"/>
                <a:ext cx="203200" cy="381001"/>
                <a:chOff x="0" y="0"/>
                <a:chExt cx="203200" cy="381000"/>
              </a:xfrm>
            </p:grpSpPr>
            <p:sp>
              <p:nvSpPr>
                <p:cNvPr id="1385" name="Google Shape;1385;p112"/>
                <p:cNvSpPr/>
                <p:nvPr/>
              </p:nvSpPr>
              <p:spPr>
                <a:xfrm>
                  <a:off x="0" y="0"/>
                  <a:ext cx="203200" cy="381000"/>
                </a:xfrm>
                <a:prstGeom prst="rect">
                  <a:avLst/>
                </a:prstGeom>
                <a:solidFill>
                  <a:srgbClr val="FFFFFF"/>
                </a:solidFill>
                <a:ln cap="flat" cmpd="sng" w="12700">
                  <a:solidFill>
                    <a:srgbClr val="000000"/>
                  </a:solidFill>
                  <a:prstDash val="solid"/>
                  <a:miter lim="400000"/>
                  <a:headEnd len="sm" w="sm" type="none"/>
                  <a:tailEnd len="sm" w="sm" type="none"/>
                </a:ln>
              </p:spPr>
              <p:txBody>
                <a:bodyPr anchorCtr="0" anchor="ctr" bIns="67725" lIns="67725" spcFirstLastPara="1" rIns="67725" wrap="square" tIns="6772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32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pic>
              <p:nvPicPr>
                <p:cNvPr descr="Image" id="1386" name="Google Shape;1386;p112"/>
                <p:cNvPicPr preferRelativeResize="0"/>
                <p:nvPr/>
              </p:nvPicPr>
              <p:blipFill rotWithShape="1">
                <a:blip r:embed="rId9">
                  <a:alphaModFix/>
                </a:blip>
                <a:srcRect b="0" l="0" r="0" t="0"/>
                <a:stretch/>
              </p:blipFill>
              <p:spPr>
                <a:xfrm rot="-5400000">
                  <a:off x="-38100" y="136525"/>
                  <a:ext cx="304800" cy="127000"/>
                </a:xfrm>
                <a:custGeom>
                  <a:rect b="b" l="l" r="r" t="t"/>
                  <a:pathLst>
                    <a:path extrusionOk="0" h="21600" w="21600">
                      <a:moveTo>
                        <a:pt x="21600" y="21600"/>
                      </a:moveTo>
                      <a:lnTo>
                        <a:pt x="21600" y="0"/>
                      </a:lnTo>
                      <a:lnTo>
                        <a:pt x="0" y="0"/>
                      </a:lnTo>
                      <a:lnTo>
                        <a:pt x="0" y="21600"/>
                      </a:ln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>
                  <a:noFill/>
                </a:ln>
              </p:spPr>
            </p:pic>
          </p:grpSp>
        </p:grpSp>
        <p:sp>
          <p:nvSpPr>
            <p:cNvPr id="1387" name="Google Shape;1387;p112"/>
            <p:cNvSpPr txBox="1"/>
            <p:nvPr/>
          </p:nvSpPr>
          <p:spPr>
            <a:xfrm>
              <a:off x="-28399" y="83743"/>
              <a:ext cx="782838" cy="5700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7725" lIns="67725" spcFirstLastPara="1" rIns="67725" wrap="square" tIns="677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67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beer</a:t>
              </a: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descr="Image" id="1388" name="Google Shape;1388;p112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5625283" y="1892091"/>
            <a:ext cx="2609475" cy="26671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89" name="Google Shape;1389;p112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8402147" y="1862765"/>
            <a:ext cx="3384016" cy="28263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90" name="Google Shape;1390;p112"/>
          <p:cNvGrpSpPr/>
          <p:nvPr/>
        </p:nvGrpSpPr>
        <p:grpSpPr>
          <a:xfrm>
            <a:off x="8385286" y="2700516"/>
            <a:ext cx="588049" cy="1232612"/>
            <a:chOff x="-28399" y="0"/>
            <a:chExt cx="790399" cy="1656756"/>
          </a:xfrm>
        </p:grpSpPr>
        <p:sp>
          <p:nvSpPr>
            <p:cNvPr id="1391" name="Google Shape;1391;p112"/>
            <p:cNvSpPr/>
            <p:nvPr/>
          </p:nvSpPr>
          <p:spPr>
            <a:xfrm>
              <a:off x="0" y="0"/>
              <a:ext cx="762000" cy="761268"/>
            </a:xfrm>
            <a:prstGeom prst="ellipse">
              <a:avLst/>
            </a:prstGeom>
            <a:noFill/>
            <a:ln cap="flat" cmpd="sng" w="12700">
              <a:solidFill>
                <a:srgbClr val="000000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67725" lIns="67725" spcFirstLastPara="1" rIns="67725" wrap="square" tIns="677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392" name="Google Shape;1392;p112"/>
            <p:cNvGrpSpPr/>
            <p:nvPr/>
          </p:nvGrpSpPr>
          <p:grpSpPr>
            <a:xfrm>
              <a:off x="266700" y="763525"/>
              <a:ext cx="203200" cy="893231"/>
              <a:chOff x="0" y="-1"/>
              <a:chExt cx="203200" cy="893230"/>
            </a:xfrm>
          </p:grpSpPr>
          <p:cxnSp>
            <p:nvCxnSpPr>
              <p:cNvPr id="1393" name="Google Shape;1393;p112"/>
              <p:cNvCxnSpPr/>
              <p:nvPr/>
            </p:nvCxnSpPr>
            <p:spPr>
              <a:xfrm flipH="1" rot="10800000">
                <a:off x="114299" y="-1"/>
                <a:ext cx="1" cy="89323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000000"/>
                </a:solidFill>
                <a:prstDash val="solid"/>
                <a:miter lim="400000"/>
                <a:headEnd len="sm" w="sm" type="none"/>
                <a:tailEnd len="med" w="med" type="triangle"/>
              </a:ln>
            </p:spPr>
          </p:cxnSp>
          <p:grpSp>
            <p:nvGrpSpPr>
              <p:cNvPr id="1394" name="Google Shape;1394;p112"/>
              <p:cNvGrpSpPr/>
              <p:nvPr/>
            </p:nvGrpSpPr>
            <p:grpSpPr>
              <a:xfrm>
                <a:off x="0" y="340640"/>
                <a:ext cx="203200" cy="381001"/>
                <a:chOff x="0" y="0"/>
                <a:chExt cx="203200" cy="381000"/>
              </a:xfrm>
            </p:grpSpPr>
            <p:sp>
              <p:nvSpPr>
                <p:cNvPr id="1395" name="Google Shape;1395;p112"/>
                <p:cNvSpPr/>
                <p:nvPr/>
              </p:nvSpPr>
              <p:spPr>
                <a:xfrm>
                  <a:off x="0" y="0"/>
                  <a:ext cx="203200" cy="381000"/>
                </a:xfrm>
                <a:prstGeom prst="rect">
                  <a:avLst/>
                </a:prstGeom>
                <a:solidFill>
                  <a:srgbClr val="FFFFFF"/>
                </a:solidFill>
                <a:ln cap="flat" cmpd="sng" w="12700">
                  <a:solidFill>
                    <a:srgbClr val="000000"/>
                  </a:solidFill>
                  <a:prstDash val="solid"/>
                  <a:miter lim="400000"/>
                  <a:headEnd len="sm" w="sm" type="none"/>
                  <a:tailEnd len="sm" w="sm" type="none"/>
                </a:ln>
              </p:spPr>
              <p:txBody>
                <a:bodyPr anchorCtr="0" anchor="ctr" bIns="67725" lIns="67725" spcFirstLastPara="1" rIns="67725" wrap="square" tIns="6772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32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pic>
              <p:nvPicPr>
                <p:cNvPr descr="Image" id="1396" name="Google Shape;1396;p112"/>
                <p:cNvPicPr preferRelativeResize="0"/>
                <p:nvPr/>
              </p:nvPicPr>
              <p:blipFill rotWithShape="1">
                <a:blip r:embed="rId9">
                  <a:alphaModFix/>
                </a:blip>
                <a:srcRect b="0" l="0" r="0" t="0"/>
                <a:stretch/>
              </p:blipFill>
              <p:spPr>
                <a:xfrm rot="-5400000">
                  <a:off x="-38100" y="136525"/>
                  <a:ext cx="304800" cy="127000"/>
                </a:xfrm>
                <a:custGeom>
                  <a:rect b="b" l="l" r="r" t="t"/>
                  <a:pathLst>
                    <a:path extrusionOk="0" h="21600" w="21600">
                      <a:moveTo>
                        <a:pt x="21600" y="21600"/>
                      </a:moveTo>
                      <a:lnTo>
                        <a:pt x="21600" y="0"/>
                      </a:lnTo>
                      <a:lnTo>
                        <a:pt x="0" y="0"/>
                      </a:lnTo>
                      <a:lnTo>
                        <a:pt x="0" y="21600"/>
                      </a:ln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>
                  <a:noFill/>
                </a:ln>
              </p:spPr>
            </p:pic>
          </p:grpSp>
        </p:grpSp>
        <p:sp>
          <p:nvSpPr>
            <p:cNvPr id="1397" name="Google Shape;1397;p112"/>
            <p:cNvSpPr txBox="1"/>
            <p:nvPr/>
          </p:nvSpPr>
          <p:spPr>
            <a:xfrm>
              <a:off x="-28399" y="83743"/>
              <a:ext cx="746556" cy="5700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7725" lIns="67725" spcFirstLastPara="1" rIns="67725" wrap="square" tIns="677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67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&lt;/s&gt;</a:t>
              </a: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descr="Image" id="1398" name="Google Shape;1398;p112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6454737" y="5211047"/>
            <a:ext cx="135324" cy="9552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99" name="Google Shape;1399;p112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8600177" y="5207232"/>
            <a:ext cx="146931" cy="9795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400" name="Google Shape;1400;p112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6441763" y="4577185"/>
            <a:ext cx="164592" cy="14630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401" name="Google Shape;1401;p112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8614089" y="4592508"/>
            <a:ext cx="164592" cy="146304"/>
          </a:xfrm>
          <a:prstGeom prst="rect">
            <a:avLst/>
          </a:prstGeom>
          <a:noFill/>
          <a:ln>
            <a:noFill/>
          </a:ln>
        </p:spPr>
      </p:pic>
      <p:sp>
        <p:nvSpPr>
          <p:cNvPr id="1402" name="Google Shape;1402;p112"/>
          <p:cNvSpPr txBox="1"/>
          <p:nvPr>
            <p:ph idx="12" type="sldNum"/>
          </p:nvPr>
        </p:nvSpPr>
        <p:spPr>
          <a:xfrm>
            <a:off x="10415352" y="6217625"/>
            <a:ext cx="16128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of 154</a:t>
            </a:r>
            <a:endParaRPr/>
          </a:p>
        </p:txBody>
      </p:sp>
      <p:graphicFrame>
        <p:nvGraphicFramePr>
          <p:cNvPr id="1403" name="Google Shape;1403;p112"/>
          <p:cNvGraphicFramePr/>
          <p:nvPr/>
        </p:nvGraphicFramePr>
        <p:xfrm>
          <a:off x="842463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{7605BA7A-3E15-4EE7-9963-05761346477F}</a:tableStyleId>
              </a:tblPr>
              <a:tblGrid>
                <a:gridCol w="1592700"/>
                <a:gridCol w="1049725"/>
                <a:gridCol w="938675"/>
                <a:gridCol w="2012175"/>
                <a:gridCol w="1210150"/>
                <a:gridCol w="1111375"/>
                <a:gridCol w="2592275"/>
              </a:tblGrid>
              <a:tr h="397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Why do we need RNN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>
                          <a:solidFill>
                            <a:schemeClr val="dk1"/>
                          </a:solidFill>
                        </a:rPr>
                        <a:t>Simple RNNs</a:t>
                      </a:r>
                      <a:endParaRPr b="1"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dk1"/>
                          </a:solidFill>
                        </a:rPr>
                        <a:t>Attention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How to derive gradients for RNNs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Better RNNs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Transformers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Pre-trained Language Representation Models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